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ca2b9540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aca2b9540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aee46a7a35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aee46a7a35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ee46a7a35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aee46a7a35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ee46a7a35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aee46a7a35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aee46a7a35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aee46a7a35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aca2b9540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aca2b9540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aca2b9540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aca2b9540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ee46a7a3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aee46a7a3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ca2b9540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aca2b9540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ee46a7a35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aee46a7a35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ca2b954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ca2b954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aca2b9540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aca2b9540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aca2b9540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aca2b9540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ee46a7a35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aee46a7a35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aee46a7a35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aee46a7a35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aca2b9540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aca2b9540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aca2b9540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aca2b9540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aca2b9540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aca2b9540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aca2b954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aca2b954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aee46a7a35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aee46a7a35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aee46a7a35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aee46a7a35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aee46a7a3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aee46a7a3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aee46a7a35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aee46a7a35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aee46a7a35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aee46a7a35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aee46a7a35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aee46a7a35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aee46a7a35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aee46a7a35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aca2b9540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aca2b9540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aca2b9540d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aca2b9540d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aee46a7a35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aee46a7a35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aee46a7a35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aee46a7a35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aee46a7a35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aee46a7a35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aee46a7a35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aee46a7a35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aee46a7a3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aee46a7a3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aca2b9540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aca2b9540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aca2b9540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aca2b9540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aee46a7a35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aee46a7a35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aee46a7a35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aee46a7a35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aee46a7a35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aee46a7a35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aca2b9540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aca2b9540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aee46a7a35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aee46a7a35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aee46a7a35_1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aee46a7a35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aca2b9540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aca2b9540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aee46a7a35_1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aee46a7a35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aee46a7a3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aee46a7a3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aee46a7a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aee46a7a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aee46a7a3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aee46a7a3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aee46a7a35_1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aee46a7a35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aee46a7a35_1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aee46a7a35_1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aee46a7a35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aee46a7a35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aee46a7a3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aee46a7a3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aee46a7a35_1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aee46a7a35_1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aee46a7a35_1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aee46a7a35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aee46a7a35_1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aee46a7a35_1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aee46a7a3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aee46a7a3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aee46a7a3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aee46a7a3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aee46a7a35_1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aee46a7a35_1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aee46a7a35_1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aee46a7a35_1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aee46a7a3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aee46a7a3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aee46a7a3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aee46a7a3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aee46a7a35_1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aee46a7a35_1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aee46a7a35_1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aee46a7a35_1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aee46a7a35_1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aee46a7a35_1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aee46a7a35_1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aee46a7a35_1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aee46a7a35_1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aee46a7a35_1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aee46a7a35_1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aee46a7a35_1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ee46a7a3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aee46a7a3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aee46a7a35_1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3aee46a7a35_1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ee46a7a3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aee46a7a3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ca2b9540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aca2b9540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1" Type="http://schemas.openxmlformats.org/officeDocument/2006/relationships/image" Target="../media/image10.png"/><Relationship Id="rId10" Type="http://schemas.openxmlformats.org/officeDocument/2006/relationships/image" Target="../media/image12.png"/><Relationship Id="rId9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1" Type="http://schemas.openxmlformats.org/officeDocument/2006/relationships/image" Target="../media/image10.png"/><Relationship Id="rId10" Type="http://schemas.openxmlformats.org/officeDocument/2006/relationships/image" Target="../media/image12.png"/><Relationship Id="rId9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1" Type="http://schemas.openxmlformats.org/officeDocument/2006/relationships/image" Target="../media/image10.png"/><Relationship Id="rId10" Type="http://schemas.openxmlformats.org/officeDocument/2006/relationships/image" Target="../media/image12.png"/><Relationship Id="rId9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1" Type="http://schemas.openxmlformats.org/officeDocument/2006/relationships/image" Target="../media/image10.png"/><Relationship Id="rId10" Type="http://schemas.openxmlformats.org/officeDocument/2006/relationships/image" Target="../media/image12.png"/><Relationship Id="rId9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1" Type="http://schemas.openxmlformats.org/officeDocument/2006/relationships/image" Target="../media/image10.png"/><Relationship Id="rId10" Type="http://schemas.openxmlformats.org/officeDocument/2006/relationships/image" Target="../media/image12.png"/><Relationship Id="rId9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1" Type="http://schemas.openxmlformats.org/officeDocument/2006/relationships/image" Target="../media/image10.png"/><Relationship Id="rId10" Type="http://schemas.openxmlformats.org/officeDocument/2006/relationships/image" Target="../media/image12.png"/><Relationship Id="rId9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gif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gif"/><Relationship Id="rId5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gif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10" Type="http://schemas.openxmlformats.org/officeDocument/2006/relationships/image" Target="../media/image35.png"/><Relationship Id="rId9" Type="http://schemas.openxmlformats.org/officeDocument/2006/relationships/image" Target="../media/image34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31.png"/><Relationship Id="rId8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10" Type="http://schemas.openxmlformats.org/officeDocument/2006/relationships/image" Target="../media/image35.png"/><Relationship Id="rId9" Type="http://schemas.openxmlformats.org/officeDocument/2006/relationships/image" Target="../media/image34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31.png"/><Relationship Id="rId8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10" Type="http://schemas.openxmlformats.org/officeDocument/2006/relationships/image" Target="../media/image35.png"/><Relationship Id="rId9" Type="http://schemas.openxmlformats.org/officeDocument/2006/relationships/image" Target="../media/image34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31.png"/><Relationship Id="rId8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gif"/><Relationship Id="rId5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gif"/><Relationship Id="rId5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png"/><Relationship Id="rId4" Type="http://schemas.openxmlformats.org/officeDocument/2006/relationships/image" Target="../media/image5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gif"/><Relationship Id="rId5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tYb463QFHAIgSf11CSyYs594jtZ8AL86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5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Discrete Diffusion Models (dLLMs)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/>
        </p:nvSpPr>
        <p:spPr>
          <a:xfrm>
            <a:off x="311700" y="1236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Go from all-noise (</a:t>
            </a:r>
            <a:r>
              <a:rPr lang="en" sz="1800"/>
              <a:t>[MASK]...[MASK])</a:t>
            </a:r>
            <a:r>
              <a:rPr lang="en" sz="1800">
                <a:solidFill>
                  <a:srgbClr val="000000"/>
                </a:solidFill>
              </a:rPr>
              <a:t> at            to noiseless at          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At time              we will unmask token      at index    with probability     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For this token, we sample the new non-[MASK] token value using mask-prediction probabilities                            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Many options are available for the schedule      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41" name="Google Shape;14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Sampling from a dLLM</a:t>
            </a:r>
            <a:endParaRPr/>
          </a:p>
        </p:txBody>
      </p:sp>
      <p:pic>
        <p:nvPicPr>
          <p:cNvPr id="142" name="Google Shape;142;p22" title="{&quot;red&quot;:0,&quot;green&quot;:0,&quot;blue&quot;:0,&quot;origURL&quot;:&quot;https://www.codecogs.com/eqnedit.php?latex=t%20%5Cin%20%5B0%2C1%5D#0&quot;,&quot;size&quot;:18,&quot;width&quot;:670.9133858267717,&quot;height&quot;:269.00787401574803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275" y="1684350"/>
            <a:ext cx="711950" cy="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 title="{&quot;red&quot;:0,&quot;green&quot;:0,&quot;blue&quot;:0,&quot;origURL&quot;:&quot;https://www.codecogs.com/eqnedit.php?latex=x_i%5Et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050" y="1640344"/>
            <a:ext cx="210875" cy="29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 title="{&quot;red&quot;:0,&quot;green&quot;:0,&quot;blue&quot;:0,&quot;origURL&quot;:&quot;https://www.codecogs.com/eqnedit.php?latex=i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600" y="1703525"/>
            <a:ext cx="668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7525" y="1712100"/>
            <a:ext cx="210875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 title="{&quot;red&quot;:0,&quot;green&quot;:0,&quot;blue&quot;:0,&quot;origURL&quot;:&quot;https://www.codecogs.com/eqnedit.php?latex=t%3D1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9925" y="1386551"/>
            <a:ext cx="538621" cy="1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 title="{&quot;red&quot;:0,&quot;green&quot;:0,&quot;blue&quot;:0,&quot;origURL&quot;:&quot;https://www.codecogs.com/eqnedit.php?latex=t%3D0#0&quot;,&quot;size&quot;:18,&quot;width&quot;:670.9133858267717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7750" y="1386538"/>
            <a:ext cx="536638" cy="17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5775" y="2644300"/>
            <a:ext cx="210875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 title="{&quot;red&quot;:0,&quot;green&quot;:0,&quot;blue&quot;:0,&quot;origURL&quot;:&quot;https://www.codecogs.com/eqnedit.php?latex=p_%5Ctheta(x_i%5Et)%20%5Cin%20%5B0%2C1%5D%5E%7B%7C%5Cmathcal%7BV%7D%7C%7D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74713" y="2240525"/>
            <a:ext cx="1645919" cy="29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4212" y="3003325"/>
            <a:ext cx="5388674" cy="18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03400" y="3094900"/>
            <a:ext cx="3299275" cy="15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/>
          <p:nvPr/>
        </p:nvSpPr>
        <p:spPr>
          <a:xfrm>
            <a:off x="212700" y="1640350"/>
            <a:ext cx="8856000" cy="33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/>
        </p:nvSpPr>
        <p:spPr>
          <a:xfrm>
            <a:off x="311700" y="1236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Go from all-noise (</a:t>
            </a:r>
            <a:r>
              <a:rPr lang="en" sz="1800"/>
              <a:t>[MASK]...[MASK])</a:t>
            </a:r>
            <a:r>
              <a:rPr lang="en" sz="1800">
                <a:solidFill>
                  <a:srgbClr val="000000"/>
                </a:solidFill>
              </a:rPr>
              <a:t> at            to noiseless at          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At time              we will unmask token      at index    with probability     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For this token, we sample the new non-[MASK] token value using mask-prediction probabilities                            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Many options are available for the schedule      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Sampling from a dLLM</a:t>
            </a:r>
            <a:endParaRPr/>
          </a:p>
        </p:txBody>
      </p:sp>
      <p:pic>
        <p:nvPicPr>
          <p:cNvPr id="159" name="Google Shape;159;p23" title="{&quot;red&quot;:0,&quot;green&quot;:0,&quot;blue&quot;:0,&quot;origURL&quot;:&quot;https://www.codecogs.com/eqnedit.php?latex=t%20%5Cin%20%5B0%2C1%5D#0&quot;,&quot;size&quot;:18,&quot;width&quot;:670.9133858267717,&quot;height&quot;:269.00787401574803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275" y="1684350"/>
            <a:ext cx="711950" cy="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 title="{&quot;red&quot;:0,&quot;green&quot;:0,&quot;blue&quot;:0,&quot;origURL&quot;:&quot;https://www.codecogs.com/eqnedit.php?latex=x_i%5Et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050" y="1640344"/>
            <a:ext cx="210875" cy="29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 title="{&quot;red&quot;:0,&quot;green&quot;:0,&quot;blue&quot;:0,&quot;origURL&quot;:&quot;https://www.codecogs.com/eqnedit.php?latex=i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600" y="1703525"/>
            <a:ext cx="668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7525" y="1712100"/>
            <a:ext cx="210875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 title="{&quot;red&quot;:0,&quot;green&quot;:0,&quot;blue&quot;:0,&quot;origURL&quot;:&quot;https://www.codecogs.com/eqnedit.php?latex=t%3D1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9925" y="1386551"/>
            <a:ext cx="538621" cy="1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 title="{&quot;red&quot;:0,&quot;green&quot;:0,&quot;blue&quot;:0,&quot;origURL&quot;:&quot;https://www.codecogs.com/eqnedit.php?latex=t%3D0#0&quot;,&quot;size&quot;:18,&quot;width&quot;:670.9133858267717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7750" y="1386538"/>
            <a:ext cx="536638" cy="17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5775" y="2644300"/>
            <a:ext cx="210875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 title="{&quot;red&quot;:0,&quot;green&quot;:0,&quot;blue&quot;:0,&quot;origURL&quot;:&quot;https://www.codecogs.com/eqnedit.php?latex=p_%5Ctheta(x_i%5Et)%20%5Cin%20%5B0%2C1%5D%5E%7B%7C%5Cmathcal%7BV%7D%7C%7D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74713" y="2240525"/>
            <a:ext cx="1645919" cy="29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4212" y="3003325"/>
            <a:ext cx="5388674" cy="18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03400" y="3094900"/>
            <a:ext cx="3299275" cy="15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/>
          <p:nvPr/>
        </p:nvSpPr>
        <p:spPr>
          <a:xfrm>
            <a:off x="135350" y="1965875"/>
            <a:ext cx="8933400" cy="298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/>
        </p:nvSpPr>
        <p:spPr>
          <a:xfrm>
            <a:off x="311700" y="1236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Go from all-noise (</a:t>
            </a:r>
            <a:r>
              <a:rPr lang="en" sz="1800"/>
              <a:t>[MASK]...[MASK])</a:t>
            </a:r>
            <a:r>
              <a:rPr lang="en" sz="1800">
                <a:solidFill>
                  <a:srgbClr val="000000"/>
                </a:solidFill>
              </a:rPr>
              <a:t> at            to noiseless at          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At time              we will unmask token      at index    with probability     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For this token, we sample the new non-[MASK] token value using mask-prediction probabilities                            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Many options are available for the schedule      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75" name="Google Shape;17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Sampling from a dLLM</a:t>
            </a:r>
            <a:endParaRPr/>
          </a:p>
        </p:txBody>
      </p:sp>
      <p:pic>
        <p:nvPicPr>
          <p:cNvPr id="176" name="Google Shape;176;p24" title="{&quot;red&quot;:0,&quot;green&quot;:0,&quot;blue&quot;:0,&quot;origURL&quot;:&quot;https://www.codecogs.com/eqnedit.php?latex=t%20%5Cin%20%5B0%2C1%5D#0&quot;,&quot;size&quot;:18,&quot;width&quot;:670.9133858267717,&quot;height&quot;:269.00787401574803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275" y="1684350"/>
            <a:ext cx="711950" cy="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 title="{&quot;red&quot;:0,&quot;green&quot;:0,&quot;blue&quot;:0,&quot;origURL&quot;:&quot;https://www.codecogs.com/eqnedit.php?latex=x_i%5Et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050" y="1640344"/>
            <a:ext cx="210875" cy="29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 title="{&quot;red&quot;:0,&quot;green&quot;:0,&quot;blue&quot;:0,&quot;origURL&quot;:&quot;https://www.codecogs.com/eqnedit.php?latex=i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600" y="1703525"/>
            <a:ext cx="668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7525" y="1712100"/>
            <a:ext cx="210875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 title="{&quot;red&quot;:0,&quot;green&quot;:0,&quot;blue&quot;:0,&quot;origURL&quot;:&quot;https://www.codecogs.com/eqnedit.php?latex=t%3D1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9925" y="1386551"/>
            <a:ext cx="538621" cy="1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 title="{&quot;red&quot;:0,&quot;green&quot;:0,&quot;blue&quot;:0,&quot;origURL&quot;:&quot;https://www.codecogs.com/eqnedit.php?latex=t%3D0#0&quot;,&quot;size&quot;:18,&quot;width&quot;:670.9133858267717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7750" y="1386538"/>
            <a:ext cx="536638" cy="17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5775" y="2644300"/>
            <a:ext cx="210875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 title="{&quot;red&quot;:0,&quot;green&quot;:0,&quot;blue&quot;:0,&quot;origURL&quot;:&quot;https://www.codecogs.com/eqnedit.php?latex=p_%5Ctheta(x_i%5Et)%20%5Cin%20%5B0%2C1%5D%5E%7B%7C%5Cmathcal%7BV%7D%7C%7D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74713" y="2240525"/>
            <a:ext cx="1645919" cy="29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4212" y="3003325"/>
            <a:ext cx="5388674" cy="18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03400" y="3094900"/>
            <a:ext cx="3299275" cy="15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/>
          <p:nvPr/>
        </p:nvSpPr>
        <p:spPr>
          <a:xfrm>
            <a:off x="141800" y="2571750"/>
            <a:ext cx="8926800" cy="237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/>
        </p:nvSpPr>
        <p:spPr>
          <a:xfrm>
            <a:off x="311700" y="1236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Go from all-noise (</a:t>
            </a:r>
            <a:r>
              <a:rPr lang="en" sz="1800"/>
              <a:t>[MASK]...[MASK])</a:t>
            </a:r>
            <a:r>
              <a:rPr lang="en" sz="1800">
                <a:solidFill>
                  <a:srgbClr val="000000"/>
                </a:solidFill>
              </a:rPr>
              <a:t> at            to noiseless at          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At time              we will unmask token      at index    with probability     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For this token, we sample the new non-[MASK] token value using mask-prediction probabilities                            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Many options are available for the schedule      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92" name="Google Shape;19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Sampling from a dLLM</a:t>
            </a:r>
            <a:endParaRPr/>
          </a:p>
        </p:txBody>
      </p:sp>
      <p:pic>
        <p:nvPicPr>
          <p:cNvPr id="193" name="Google Shape;193;p25" title="{&quot;red&quot;:0,&quot;green&quot;:0,&quot;blue&quot;:0,&quot;origURL&quot;:&quot;https://www.codecogs.com/eqnedit.php?latex=t%20%5Cin%20%5B0%2C1%5D#0&quot;,&quot;size&quot;:18,&quot;width&quot;:670.9133858267717,&quot;height&quot;:269.00787401574803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275" y="1684350"/>
            <a:ext cx="711950" cy="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 title="{&quot;red&quot;:0,&quot;green&quot;:0,&quot;blue&quot;:0,&quot;origURL&quot;:&quot;https://www.codecogs.com/eqnedit.php?latex=x_i%5Et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050" y="1640344"/>
            <a:ext cx="210875" cy="29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 title="{&quot;red&quot;:0,&quot;green&quot;:0,&quot;blue&quot;:0,&quot;origURL&quot;:&quot;https://www.codecogs.com/eqnedit.php?latex=i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600" y="1703525"/>
            <a:ext cx="668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7525" y="1712100"/>
            <a:ext cx="210875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 title="{&quot;red&quot;:0,&quot;green&quot;:0,&quot;blue&quot;:0,&quot;origURL&quot;:&quot;https://www.codecogs.com/eqnedit.php?latex=t%3D1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9925" y="1386551"/>
            <a:ext cx="538621" cy="1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 title="{&quot;red&quot;:0,&quot;green&quot;:0,&quot;blue&quot;:0,&quot;origURL&quot;:&quot;https://www.codecogs.com/eqnedit.php?latex=t%3D0#0&quot;,&quot;size&quot;:18,&quot;width&quot;:670.9133858267717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7750" y="1386538"/>
            <a:ext cx="536638" cy="17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5775" y="2644300"/>
            <a:ext cx="210875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 title="{&quot;red&quot;:0,&quot;green&quot;:0,&quot;blue&quot;:0,&quot;origURL&quot;:&quot;https://www.codecogs.com/eqnedit.php?latex=p_%5Ctheta(x_i%5Et)%20%5Cin%20%5B0%2C1%5D%5E%7B%7C%5Cmathcal%7BV%7D%7C%7D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74713" y="2240525"/>
            <a:ext cx="1645919" cy="29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4212" y="3003325"/>
            <a:ext cx="5388674" cy="18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03400" y="3094900"/>
            <a:ext cx="3299275" cy="15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/>
          <p:nvPr/>
        </p:nvSpPr>
        <p:spPr>
          <a:xfrm>
            <a:off x="5662875" y="3133525"/>
            <a:ext cx="3406200" cy="181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/>
        </p:nvSpPr>
        <p:spPr>
          <a:xfrm>
            <a:off x="311700" y="1236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Go from all-noise (</a:t>
            </a:r>
            <a:r>
              <a:rPr lang="en" sz="1800"/>
              <a:t>[MASK]...[MASK])</a:t>
            </a:r>
            <a:r>
              <a:rPr lang="en" sz="1800">
                <a:solidFill>
                  <a:srgbClr val="000000"/>
                </a:solidFill>
              </a:rPr>
              <a:t> at            to noiseless at          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At time              we will unmask token      at index    with probability     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For this token, we sample the new non-[MASK] token value using mask-prediction probabilities                            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Many options are available for the schedule      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09" name="Google Shape;20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Sampling from a dLLM</a:t>
            </a:r>
            <a:endParaRPr/>
          </a:p>
        </p:txBody>
      </p:sp>
      <p:pic>
        <p:nvPicPr>
          <p:cNvPr id="210" name="Google Shape;210;p26" title="{&quot;red&quot;:0,&quot;green&quot;:0,&quot;blue&quot;:0,&quot;origURL&quot;:&quot;https://www.codecogs.com/eqnedit.php?latex=t%20%5Cin%20%5B0%2C1%5D#0&quot;,&quot;size&quot;:18,&quot;width&quot;:670.9133858267717,&quot;height&quot;:269.00787401574803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275" y="1684350"/>
            <a:ext cx="711950" cy="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 title="{&quot;red&quot;:0,&quot;green&quot;:0,&quot;blue&quot;:0,&quot;origURL&quot;:&quot;https://www.codecogs.com/eqnedit.php?latex=x_i%5Et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050" y="1640344"/>
            <a:ext cx="210875" cy="29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 title="{&quot;red&quot;:0,&quot;green&quot;:0,&quot;blue&quot;:0,&quot;origURL&quot;:&quot;https://www.codecogs.com/eqnedit.php?latex=i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600" y="1703525"/>
            <a:ext cx="668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7525" y="1712100"/>
            <a:ext cx="210875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 title="{&quot;red&quot;:0,&quot;green&quot;:0,&quot;blue&quot;:0,&quot;origURL&quot;:&quot;https://www.codecogs.com/eqnedit.php?latex=t%3D1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9925" y="1386551"/>
            <a:ext cx="538621" cy="1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 title="{&quot;red&quot;:0,&quot;green&quot;:0,&quot;blue&quot;:0,&quot;origURL&quot;:&quot;https://www.codecogs.com/eqnedit.php?latex=t%3D0#0&quot;,&quot;size&quot;:18,&quot;width&quot;:670.9133858267717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7750" y="1386538"/>
            <a:ext cx="536638" cy="17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5775" y="2644300"/>
            <a:ext cx="210875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 title="{&quot;red&quot;:0,&quot;green&quot;:0,&quot;blue&quot;:0,&quot;origURL&quot;:&quot;https://www.codecogs.com/eqnedit.php?latex=p_%5Ctheta(x_i%5Et)%20%5Cin%20%5B0%2C1%5D%5E%7B%7C%5Cmathcal%7BV%7D%7C%7D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74713" y="2240525"/>
            <a:ext cx="1645919" cy="29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4212" y="3003325"/>
            <a:ext cx="5388674" cy="18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03400" y="3094900"/>
            <a:ext cx="3299275" cy="15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/>
        </p:nvSpPr>
        <p:spPr>
          <a:xfrm>
            <a:off x="311700" y="1236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Go from all-noise (</a:t>
            </a:r>
            <a:r>
              <a:rPr lang="en" sz="1800"/>
              <a:t>[MASK]...[MASK])</a:t>
            </a:r>
            <a:r>
              <a:rPr lang="en" sz="1800">
                <a:solidFill>
                  <a:srgbClr val="000000"/>
                </a:solidFill>
              </a:rPr>
              <a:t> at            to noiseless at          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At time              we will unmask token      at index    with probability     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For this token, we sample the new non-[MASK] token value using mask-prediction probabilities                            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Many options are available for the schedule      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25" name="Google Shape;22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Sampling from a dLLM</a:t>
            </a:r>
            <a:endParaRPr/>
          </a:p>
        </p:txBody>
      </p:sp>
      <p:pic>
        <p:nvPicPr>
          <p:cNvPr id="226" name="Google Shape;226;p27" title="{&quot;red&quot;:0,&quot;green&quot;:0,&quot;blue&quot;:0,&quot;origURL&quot;:&quot;https://www.codecogs.com/eqnedit.php?latex=t%20%5Cin%20%5B0%2C1%5D#0&quot;,&quot;size&quot;:18,&quot;width&quot;:670.9133858267717,&quot;height&quot;:269.00787401574803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275" y="1684350"/>
            <a:ext cx="711950" cy="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 title="{&quot;red&quot;:0,&quot;green&quot;:0,&quot;blue&quot;:0,&quot;origURL&quot;:&quot;https://www.codecogs.com/eqnedit.php?latex=x_i%5Et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050" y="1640344"/>
            <a:ext cx="210875" cy="29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 title="{&quot;red&quot;:0,&quot;green&quot;:0,&quot;blue&quot;:0,&quot;origURL&quot;:&quot;https://www.codecogs.com/eqnedit.php?latex=i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600" y="1703525"/>
            <a:ext cx="668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7525" y="1712100"/>
            <a:ext cx="210875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 title="{&quot;red&quot;:0,&quot;green&quot;:0,&quot;blue&quot;:0,&quot;origURL&quot;:&quot;https://www.codecogs.com/eqnedit.php?latex=t%3D1#0&quot;,&quot;size&quot;:18,&quot;width&quot;:670.9133858267717,&quot;height&quot;:269.00787401574803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9925" y="1386551"/>
            <a:ext cx="538621" cy="1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 title="{&quot;red&quot;:0,&quot;green&quot;:0,&quot;blue&quot;:0,&quot;origURL&quot;:&quot;https://www.codecogs.com/eqnedit.php?latex=t%3D0#0&quot;,&quot;size&quot;:18,&quot;width&quot;:670.9133858267717,&quot;height&quot;:269.00787401574803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7750" y="1386538"/>
            <a:ext cx="536638" cy="17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 title="{&quot;red&quot;:0,&quot;green&quot;:0,&quot;blue&quot;:0,&quot;origURL&quot;:&quot;https://www.codecogs.com/eqnedit.php?latex=%5Calpha_t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5775" y="2644300"/>
            <a:ext cx="210875" cy="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 title="{&quot;red&quot;:0,&quot;green&quot;:0,&quot;blue&quot;:0,&quot;origURL&quot;:&quot;https://www.codecogs.com/eqnedit.php?latex=p_%5Ctheta(x_i%5Et)%20%5Cin%20%5B0%2C1%5D%5E%7B%7C%5Cmathcal%7BV%7D%7C%7D#0&quot;,&quot;size&quot;:18,&quot;width&quot;:670.9133858267717,&quot;height&quot;:269.00787401574803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74713" y="2240525"/>
            <a:ext cx="1645919" cy="29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4212" y="3003325"/>
            <a:ext cx="5388674" cy="18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03400" y="3094900"/>
            <a:ext cx="3299275" cy="15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/>
          <p:nvPr/>
        </p:nvSpPr>
        <p:spPr>
          <a:xfrm>
            <a:off x="3169525" y="1599650"/>
            <a:ext cx="4798800" cy="34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7"/>
          <p:cNvSpPr txBox="1"/>
          <p:nvPr/>
        </p:nvSpPr>
        <p:spPr>
          <a:xfrm>
            <a:off x="6688600" y="141375"/>
            <a:ext cx="2410800" cy="101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By default this is IID per token, but we can do cleverer stuff too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38" name="Google Shape;238;p27"/>
          <p:cNvCxnSpPr/>
          <p:nvPr/>
        </p:nvCxnSpPr>
        <p:spPr>
          <a:xfrm flipH="1" rot="10800000">
            <a:off x="7968400" y="1145775"/>
            <a:ext cx="595200" cy="6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parallel decoding isn’t always ideal…</a:t>
            </a:r>
            <a:endParaRPr/>
          </a:p>
        </p:txBody>
      </p:sp>
      <p:sp>
        <p:nvSpPr>
          <p:cNvPr id="244" name="Google Shape;24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" y="1420249"/>
            <a:ext cx="8303698" cy="23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parallel decoding isn’t always ideal…</a:t>
            </a:r>
            <a:endParaRPr/>
          </a:p>
        </p:txBody>
      </p:sp>
      <p:sp>
        <p:nvSpPr>
          <p:cNvPr id="251" name="Google Shape;25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326" y="1498701"/>
            <a:ext cx="7325025" cy="25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</a:t>
            </a:r>
            <a:endParaRPr/>
          </a:p>
        </p:txBody>
      </p:sp>
      <p:sp>
        <p:nvSpPr>
          <p:cNvPr id="258" name="Google Shape;258;p30"/>
          <p:cNvSpPr txBox="1"/>
          <p:nvPr>
            <p:ph idx="1" type="body"/>
          </p:nvPr>
        </p:nvSpPr>
        <p:spPr>
          <a:xfrm>
            <a:off x="311700" y="1152475"/>
            <a:ext cx="443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E.g. here, </a:t>
            </a:r>
            <a:r>
              <a:rPr lang="en">
                <a:solidFill>
                  <a:schemeClr val="dk1"/>
                </a:solidFill>
              </a:rPr>
              <a:t>sampling</a:t>
            </a:r>
            <a:r>
              <a:rPr lang="en">
                <a:solidFill>
                  <a:schemeClr val="dk1"/>
                </a:solidFill>
              </a:rPr>
              <a:t> y_i and y_{i+1} in parallel will always assign some positive probability to the incorrect answer “New City”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ARMs wouldn’t have this problem: once “New” has been </a:t>
            </a:r>
            <a:r>
              <a:rPr lang="en">
                <a:solidFill>
                  <a:schemeClr val="dk1"/>
                </a:solidFill>
              </a:rPr>
              <a:t>selected</a:t>
            </a:r>
            <a:r>
              <a:rPr lang="en">
                <a:solidFill>
                  <a:schemeClr val="dk1"/>
                </a:solidFill>
              </a:rPr>
              <a:t> as y_i, then y_{i+1} will either be “York” or “Orleans”.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9" name="Google Shape;2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551" y="781225"/>
            <a:ext cx="3699700" cy="405722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/>
          <p:nvPr/>
        </p:nvSpPr>
        <p:spPr>
          <a:xfrm>
            <a:off x="142050" y="2694225"/>
            <a:ext cx="4743600" cy="21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</a:t>
            </a:r>
            <a:endParaRPr/>
          </a:p>
        </p:txBody>
      </p:sp>
      <p:sp>
        <p:nvSpPr>
          <p:cNvPr id="266" name="Google Shape;266;p31"/>
          <p:cNvSpPr txBox="1"/>
          <p:nvPr>
            <p:ph idx="1" type="body"/>
          </p:nvPr>
        </p:nvSpPr>
        <p:spPr>
          <a:xfrm>
            <a:off x="311700" y="1152475"/>
            <a:ext cx="443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E.g. here, sampling y_i and y_{i+1} in parallel will always assign some positive probability to the incorrect answer “New City”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ARMs wouldn’t have this problem: once “New” has been selected as y_i, then y_{i+1} will either be “York” or “Orleans”.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551" y="781225"/>
            <a:ext cx="3699700" cy="405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dLLMs are all the rage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They’re weird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They’re fun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 (seem to) scale OK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They’re better than ARMs in </a:t>
            </a:r>
            <a:r>
              <a:rPr i="1" lang="en">
                <a:solidFill>
                  <a:schemeClr val="dk1"/>
                </a:solidFill>
              </a:rPr>
              <a:t>some</a:t>
            </a:r>
            <a:r>
              <a:rPr lang="en">
                <a:solidFill>
                  <a:schemeClr val="dk1"/>
                </a:solidFill>
              </a:rPr>
              <a:t> tasks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E.g. reversal curse, sudoku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They’re fast!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075" y="123375"/>
            <a:ext cx="2687801" cy="19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title="animation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000" y="2169075"/>
            <a:ext cx="3789300" cy="20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6050" y="3962727"/>
            <a:ext cx="4857774" cy="10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213900" y="1138225"/>
            <a:ext cx="4774500" cy="262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3311900" y="3962725"/>
            <a:ext cx="5520300" cy="103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</a:t>
            </a:r>
            <a:endParaRPr/>
          </a:p>
        </p:txBody>
      </p:sp>
      <p:sp>
        <p:nvSpPr>
          <p:cNvPr id="273" name="Google Shape;273;p32"/>
          <p:cNvSpPr txBox="1"/>
          <p:nvPr>
            <p:ph idx="1" type="body"/>
          </p:nvPr>
        </p:nvSpPr>
        <p:spPr>
          <a:xfrm>
            <a:off x="311700" y="1152475"/>
            <a:ext cx="371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Similarly, sampling these three tokens in parallel leaves no way to ensure that the final output will have all three items “A”, “B”, and “C”.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750" y="1112125"/>
            <a:ext cx="4544550" cy="25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dLLMs vs ARLLMs</a:t>
            </a:r>
            <a:endParaRPr/>
          </a:p>
        </p:txBody>
      </p:sp>
      <p:sp>
        <p:nvSpPr>
          <p:cNvPr id="280" name="Google Shape;28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is (sort of) confirmed in real-world models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Mercury (dLLM) maintains accuracy on ‘reverse’ task (as list length increases), but degrades with ‘shuffle’ task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By contrast, ARM accuracy degrades on ‘reverse’ faster than on ‘shuffle’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1" name="Google Shape;2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63" y="2892276"/>
            <a:ext cx="7678273" cy="18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3"/>
          <p:cNvSpPr/>
          <p:nvPr/>
        </p:nvSpPr>
        <p:spPr>
          <a:xfrm>
            <a:off x="213900" y="1636925"/>
            <a:ext cx="8442300" cy="310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dLLMs vs ARLLMs</a:t>
            </a:r>
            <a:endParaRPr/>
          </a:p>
        </p:txBody>
      </p:sp>
      <p:sp>
        <p:nvSpPr>
          <p:cNvPr id="288" name="Google Shape;28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is (sort of) confirmed in real-world models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Mercury (dLLM) maintains accuracy on ‘reverse’ task (as list length increases), but degrades with ‘shuffle’ task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By contrast, ARM accuracy degrades on ‘reverse’ faster than on ‘shuffle’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63" y="2892276"/>
            <a:ext cx="7678273" cy="18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4"/>
          <p:cNvSpPr/>
          <p:nvPr/>
        </p:nvSpPr>
        <p:spPr>
          <a:xfrm>
            <a:off x="233225" y="2356775"/>
            <a:ext cx="8442300" cy="4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dLLMs vs ARLLMs</a:t>
            </a:r>
            <a:endParaRPr/>
          </a:p>
        </p:txBody>
      </p:sp>
      <p:sp>
        <p:nvSpPr>
          <p:cNvPr id="296" name="Google Shape;29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is (sort of) confirmed in real-world models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Mercury (dLLM) maintains accuracy on ‘reverse’ task (as list length increases), but degrades with ‘shuffle’ task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By contrast, ARM accuracy degrades on ‘reverse’ faster than on ‘shuffle’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63" y="2892276"/>
            <a:ext cx="7678273" cy="18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authors come up with ParallelBench with tasks demanding differing levels of parallelism</a:t>
            </a:r>
            <a:endParaRPr/>
          </a:p>
        </p:txBody>
      </p:sp>
      <p:sp>
        <p:nvSpPr>
          <p:cNvPr id="303" name="Google Shape;30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650" y="1380650"/>
            <a:ext cx="2850374" cy="335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475" y="1380650"/>
            <a:ext cx="3196851" cy="36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E.g. Shuffle a list of length n</a:t>
            </a:r>
            <a:endParaRPr/>
          </a:p>
        </p:txBody>
      </p:sp>
      <p:sp>
        <p:nvSpPr>
          <p:cNvPr id="311" name="Google Shape;311;p37"/>
          <p:cNvSpPr txBox="1"/>
          <p:nvPr>
            <p:ph idx="1" type="body"/>
          </p:nvPr>
        </p:nvSpPr>
        <p:spPr>
          <a:xfrm>
            <a:off x="311700" y="3846575"/>
            <a:ext cx="8586900" cy="10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Tau = temperature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K = number of tokens to unmask at each step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2" name="Google Shape;3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750" y="1017723"/>
            <a:ext cx="5375700" cy="27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E.g. Replace a specific item in a list of length n</a:t>
            </a:r>
            <a:endParaRPr/>
          </a:p>
        </p:txBody>
      </p:sp>
      <p:sp>
        <p:nvSpPr>
          <p:cNvPr id="318" name="Google Shape;318;p38"/>
          <p:cNvSpPr txBox="1"/>
          <p:nvPr>
            <p:ph idx="1" type="body"/>
          </p:nvPr>
        </p:nvSpPr>
        <p:spPr>
          <a:xfrm>
            <a:off x="311700" y="3846575"/>
            <a:ext cx="8586900" cy="10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Tau = temperature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K = number of tokens to unmask at each step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9" name="Google Shape;3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630" y="1131500"/>
            <a:ext cx="4938995" cy="25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9"/>
          <p:cNvSpPr txBox="1"/>
          <p:nvPr>
            <p:ph idx="1" type="body"/>
          </p:nvPr>
        </p:nvSpPr>
        <p:spPr>
          <a:xfrm>
            <a:off x="311700" y="2859100"/>
            <a:ext cx="8520600" cy="13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Random top-k: unmask some random k tokens at each step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L2R top-k: unmask the next k tokens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Confidence top-k: unmask the K tokens with highest 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Confidence Threshold: unmask all tokens where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30">
                <a:solidFill>
                  <a:schemeClr val="dk1"/>
                </a:solidFill>
              </a:rPr>
              <a:t>In all except (a) and </a:t>
            </a:r>
            <a:r>
              <a:rPr lang="en" sz="1530">
                <a:solidFill>
                  <a:schemeClr val="dk1"/>
                </a:solidFill>
              </a:rPr>
              <a:t>(c)</a:t>
            </a:r>
            <a:r>
              <a:rPr lang="en" sz="1530">
                <a:solidFill>
                  <a:schemeClr val="dk1"/>
                </a:solidFill>
              </a:rPr>
              <a:t>, increased parallelism decreases performance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30">
              <a:solidFill>
                <a:schemeClr val="dk1"/>
              </a:solidFill>
            </a:endParaRPr>
          </a:p>
        </p:txBody>
      </p:sp>
      <p:pic>
        <p:nvPicPr>
          <p:cNvPr id="326" name="Google Shape;3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99" y="82187"/>
            <a:ext cx="8083750" cy="286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9" title="{&quot;red&quot;:0,&quot;green&quot;:0,&quot;blue&quot;:0,&quot;origURL&quot;:&quot;https://www.codecogs.com/eqnedit.php?latex=%5Cmax_v%20p_%5Ctheta(x_i%5Et)%5E%7B(v)%7D#0&quot;,&quot;size&quot;:18,&quot;width&quot;:670.9133858267717,&quot;height&quot;:107.8346456692913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950" y="3445573"/>
            <a:ext cx="1089199" cy="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9" title="{&quot;red&quot;:0,&quot;green&quot;:0,&quot;blue&quot;:0,&quot;origURL&quot;:&quot;https://www.codecogs.com/eqnedit.php?latex=%5Cmax_v%20p_%5Ctheta(x_i%5Et)%5E%7B(v)%7D%20%3E%20%5Cgamma#0&quot;,&quot;size&quot;:15.300000429153442,&quot;width&quot;:670.9133858267717,&quot;height&quot;:107.8346456692913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0050" y="3756975"/>
            <a:ext cx="1491125" cy="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8375" y="4477725"/>
            <a:ext cx="6364827" cy="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9"/>
          <p:cNvSpPr/>
          <p:nvPr/>
        </p:nvSpPr>
        <p:spPr>
          <a:xfrm>
            <a:off x="240800" y="2948375"/>
            <a:ext cx="8757000" cy="213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0"/>
          <p:cNvSpPr txBox="1"/>
          <p:nvPr>
            <p:ph idx="1" type="body"/>
          </p:nvPr>
        </p:nvSpPr>
        <p:spPr>
          <a:xfrm>
            <a:off x="311700" y="2859100"/>
            <a:ext cx="8520600" cy="13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rgbClr val="FF0000"/>
                </a:solidFill>
              </a:rPr>
              <a:t>Random top-k</a:t>
            </a:r>
            <a:r>
              <a:rPr lang="en" sz="1530">
                <a:solidFill>
                  <a:schemeClr val="dk1"/>
                </a:solidFill>
              </a:rPr>
              <a:t>: unmask some random k tokens at each step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L2R top-k: unmask the next k tokens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Confidence top-k: unmask the K tokens with highest 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Confidence Threshold: unmask all tokens where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30">
                <a:solidFill>
                  <a:schemeClr val="dk1"/>
                </a:solidFill>
              </a:rPr>
              <a:t>In all except (a) and (c), increased parallelism decreases performance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30">
              <a:solidFill>
                <a:schemeClr val="dk1"/>
              </a:solidFill>
            </a:endParaRPr>
          </a:p>
        </p:txBody>
      </p:sp>
      <p:pic>
        <p:nvPicPr>
          <p:cNvPr id="337" name="Google Shape;3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99" y="82187"/>
            <a:ext cx="8083750" cy="286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0" title="{&quot;red&quot;:0,&quot;green&quot;:0,&quot;blue&quot;:0,&quot;origURL&quot;:&quot;https://www.codecogs.com/eqnedit.php?latex=%5Cmax_v%20p_%5Ctheta(x_i%5Et)%5E%7B(v)%7D#0&quot;,&quot;size&quot;:18,&quot;width&quot;:670.9133858267717,&quot;height&quot;:107.8346456692913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950" y="3445573"/>
            <a:ext cx="1089199" cy="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0" title="{&quot;red&quot;:0,&quot;green&quot;:0,&quot;blue&quot;:0,&quot;origURL&quot;:&quot;https://www.codecogs.com/eqnedit.php?latex=%5Cmax_v%20p_%5Ctheta(x_i%5Et)%5E%7B(v)%7D%20%3E%20%5Cgamma#0&quot;,&quot;size&quot;:15.300000429153442,&quot;width&quot;:670.9133858267717,&quot;height&quot;:107.8346456692913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0050" y="3756975"/>
            <a:ext cx="1491125" cy="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8375" y="4477725"/>
            <a:ext cx="6364827" cy="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0"/>
          <p:cNvSpPr/>
          <p:nvPr/>
        </p:nvSpPr>
        <p:spPr>
          <a:xfrm>
            <a:off x="240800" y="3254975"/>
            <a:ext cx="8757000" cy="183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1"/>
          <p:cNvSpPr txBox="1"/>
          <p:nvPr>
            <p:ph idx="1" type="body"/>
          </p:nvPr>
        </p:nvSpPr>
        <p:spPr>
          <a:xfrm>
            <a:off x="311700" y="2859100"/>
            <a:ext cx="8520600" cy="13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rgbClr val="FF0000"/>
                </a:solidFill>
              </a:rPr>
              <a:t>Random top-k</a:t>
            </a:r>
            <a:r>
              <a:rPr lang="en" sz="1530">
                <a:solidFill>
                  <a:schemeClr val="dk1"/>
                </a:solidFill>
              </a:rPr>
              <a:t>: unmask some random k tokens at each step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rgbClr val="0000FF"/>
                </a:solidFill>
              </a:rPr>
              <a:t>L2R top-k</a:t>
            </a:r>
            <a:r>
              <a:rPr lang="en" sz="1530">
                <a:solidFill>
                  <a:schemeClr val="dk1"/>
                </a:solidFill>
              </a:rPr>
              <a:t>: unmask the next k tokens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Confidence top-k: unmask the K tokens with highest 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Confidence Threshold: unmask all tokens where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30">
                <a:solidFill>
                  <a:schemeClr val="dk1"/>
                </a:solidFill>
              </a:rPr>
              <a:t>In all except (a) and (c), increased parallelism decreases performance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30">
              <a:solidFill>
                <a:schemeClr val="dk1"/>
              </a:solidFill>
            </a:endParaRPr>
          </a:p>
        </p:txBody>
      </p:sp>
      <p:pic>
        <p:nvPicPr>
          <p:cNvPr id="348" name="Google Shape;3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99" y="82187"/>
            <a:ext cx="8083750" cy="286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1" title="{&quot;red&quot;:0,&quot;green&quot;:0,&quot;blue&quot;:0,&quot;origURL&quot;:&quot;https://www.codecogs.com/eqnedit.php?latex=%5Cmax_v%20p_%5Ctheta(x_i%5Et)%5E%7B(v)%7D#0&quot;,&quot;size&quot;:18,&quot;width&quot;:670.9133858267717,&quot;height&quot;:107.8346456692913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950" y="3445573"/>
            <a:ext cx="1089199" cy="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1" title="{&quot;red&quot;:0,&quot;green&quot;:0,&quot;blue&quot;:0,&quot;origURL&quot;:&quot;https://www.codecogs.com/eqnedit.php?latex=%5Cmax_v%20p_%5Ctheta(x_i%5Et)%5E%7B(v)%7D%20%3E%20%5Cgamma#0&quot;,&quot;size&quot;:15.300000429153442,&quot;width&quot;:670.9133858267717,&quot;height&quot;:107.8346456692913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0050" y="3756975"/>
            <a:ext cx="1491125" cy="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8375" y="4477725"/>
            <a:ext cx="6364827" cy="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1"/>
          <p:cNvSpPr/>
          <p:nvPr/>
        </p:nvSpPr>
        <p:spPr>
          <a:xfrm>
            <a:off x="240800" y="3487000"/>
            <a:ext cx="8757000" cy="160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1"/>
          <p:cNvSpPr/>
          <p:nvPr/>
        </p:nvSpPr>
        <p:spPr>
          <a:xfrm>
            <a:off x="4223300" y="3355800"/>
            <a:ext cx="4774500" cy="178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dLLMs are all the rage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They’re weird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They’re fun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 (seem to) scale OK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They’re better than ARMs in </a:t>
            </a:r>
            <a:r>
              <a:rPr i="1" lang="en">
                <a:solidFill>
                  <a:schemeClr val="dk1"/>
                </a:solidFill>
              </a:rPr>
              <a:t>some</a:t>
            </a:r>
            <a:r>
              <a:rPr lang="en">
                <a:solidFill>
                  <a:schemeClr val="dk1"/>
                </a:solidFill>
              </a:rPr>
              <a:t> tasks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E.g. reversal curse, sudoku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They’re fast!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075" y="123375"/>
            <a:ext cx="2687801" cy="19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animation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000" y="2169075"/>
            <a:ext cx="3789300" cy="20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6050" y="3962727"/>
            <a:ext cx="4857774" cy="10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213900" y="1619500"/>
            <a:ext cx="4774500" cy="214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3311900" y="3962725"/>
            <a:ext cx="5520300" cy="103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2"/>
          <p:cNvSpPr txBox="1"/>
          <p:nvPr>
            <p:ph idx="1" type="body"/>
          </p:nvPr>
        </p:nvSpPr>
        <p:spPr>
          <a:xfrm>
            <a:off x="311700" y="2859100"/>
            <a:ext cx="8520600" cy="13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rgbClr val="FF0000"/>
                </a:solidFill>
              </a:rPr>
              <a:t>Random top-k</a:t>
            </a:r>
            <a:r>
              <a:rPr lang="en" sz="1530">
                <a:solidFill>
                  <a:schemeClr val="dk1"/>
                </a:solidFill>
              </a:rPr>
              <a:t>: unmask some random k tokens at each step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rgbClr val="0000FF"/>
                </a:solidFill>
              </a:rPr>
              <a:t>L2R top-k</a:t>
            </a:r>
            <a:r>
              <a:rPr lang="en" sz="1530">
                <a:solidFill>
                  <a:schemeClr val="dk1"/>
                </a:solidFill>
              </a:rPr>
              <a:t>: unmask the next k tokens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rgbClr val="38761D"/>
                </a:solidFill>
              </a:rPr>
              <a:t>Confidence top-k</a:t>
            </a:r>
            <a:r>
              <a:rPr lang="en" sz="1530">
                <a:solidFill>
                  <a:schemeClr val="dk1"/>
                </a:solidFill>
              </a:rPr>
              <a:t>: unmask the K tokens with highest 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Confidence Threshold: unmask all tokens where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30">
                <a:solidFill>
                  <a:schemeClr val="dk1"/>
                </a:solidFill>
              </a:rPr>
              <a:t>In all except (a) and (c), increased parallelism decreases performance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30">
              <a:solidFill>
                <a:schemeClr val="dk1"/>
              </a:solidFill>
            </a:endParaRPr>
          </a:p>
        </p:txBody>
      </p:sp>
      <p:pic>
        <p:nvPicPr>
          <p:cNvPr id="360" name="Google Shape;3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99" y="82187"/>
            <a:ext cx="8083750" cy="286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2" title="{&quot;red&quot;:0,&quot;green&quot;:0,&quot;blue&quot;:0,&quot;origURL&quot;:&quot;https://www.codecogs.com/eqnedit.php?latex=%5Cmax_v%20p_%5Ctheta(x_i%5Et)%5E%7B(v)%7D#0&quot;,&quot;size&quot;:18,&quot;width&quot;:670.9133858267717,&quot;height&quot;:107.8346456692913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950" y="3445573"/>
            <a:ext cx="1089199" cy="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2" title="{&quot;red&quot;:0,&quot;green&quot;:0,&quot;blue&quot;:0,&quot;origURL&quot;:&quot;https://www.codecogs.com/eqnedit.php?latex=%5Cmax_v%20p_%5Ctheta(x_i%5Et)%5E%7B(v)%7D%20%3E%20%5Cgamma#0&quot;,&quot;size&quot;:15.300000429153442,&quot;width&quot;:670.9133858267717,&quot;height&quot;:107.8346456692913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0050" y="3756975"/>
            <a:ext cx="1491125" cy="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8375" y="4477725"/>
            <a:ext cx="6364827" cy="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2"/>
          <p:cNvSpPr/>
          <p:nvPr/>
        </p:nvSpPr>
        <p:spPr>
          <a:xfrm>
            <a:off x="240800" y="3756975"/>
            <a:ext cx="8757000" cy="133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3"/>
          <p:cNvSpPr txBox="1"/>
          <p:nvPr>
            <p:ph idx="1" type="body"/>
          </p:nvPr>
        </p:nvSpPr>
        <p:spPr>
          <a:xfrm>
            <a:off x="311700" y="2859100"/>
            <a:ext cx="8520600" cy="13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rgbClr val="FF0000"/>
                </a:solidFill>
              </a:rPr>
              <a:t>Random top-k</a:t>
            </a:r>
            <a:r>
              <a:rPr lang="en" sz="1530">
                <a:solidFill>
                  <a:schemeClr val="dk1"/>
                </a:solidFill>
              </a:rPr>
              <a:t>: unmask some random k tokens at each step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rgbClr val="0000FF"/>
                </a:solidFill>
              </a:rPr>
              <a:t>L2R top-k</a:t>
            </a:r>
            <a:r>
              <a:rPr lang="en" sz="1530">
                <a:solidFill>
                  <a:schemeClr val="dk1"/>
                </a:solidFill>
              </a:rPr>
              <a:t>: unmask the next k tokens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rgbClr val="38761D"/>
                </a:solidFill>
              </a:rPr>
              <a:t>Confidence top-k</a:t>
            </a:r>
            <a:r>
              <a:rPr lang="en" sz="1530">
                <a:solidFill>
                  <a:schemeClr val="dk1"/>
                </a:solidFill>
              </a:rPr>
              <a:t>: unmask the K tokens with highest 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rgbClr val="FF00FF"/>
                </a:solidFill>
              </a:rPr>
              <a:t>Confidence Threshold</a:t>
            </a:r>
            <a:r>
              <a:rPr lang="en" sz="1530">
                <a:solidFill>
                  <a:schemeClr val="dk1"/>
                </a:solidFill>
              </a:rPr>
              <a:t>: unmask all tokens where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30">
                <a:solidFill>
                  <a:schemeClr val="dk1"/>
                </a:solidFill>
              </a:rPr>
              <a:t>In all except (a) and (c), increased parallelism decreases performance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30">
              <a:solidFill>
                <a:schemeClr val="dk1"/>
              </a:solidFill>
            </a:endParaRPr>
          </a:p>
        </p:txBody>
      </p:sp>
      <p:pic>
        <p:nvPicPr>
          <p:cNvPr id="371" name="Google Shape;3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99" y="82187"/>
            <a:ext cx="8083750" cy="286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3" title="{&quot;red&quot;:0,&quot;green&quot;:0,&quot;blue&quot;:0,&quot;origURL&quot;:&quot;https://www.codecogs.com/eqnedit.php?latex=%5Cmax_v%20p_%5Ctheta(x_i%5Et)%5E%7B(v)%7D#0&quot;,&quot;size&quot;:18,&quot;width&quot;:670.9133858267717,&quot;height&quot;:107.8346456692913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950" y="3445573"/>
            <a:ext cx="1089199" cy="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3" title="{&quot;red&quot;:0,&quot;green&quot;:0,&quot;blue&quot;:0,&quot;origURL&quot;:&quot;https://www.codecogs.com/eqnedit.php?latex=%5Cmax_v%20p_%5Ctheta(x_i%5Et)%5E%7B(v)%7D%20%3E%20%5Cgamma#0&quot;,&quot;size&quot;:15.300000429153442,&quot;width&quot;:670.9133858267717,&quot;height&quot;:107.8346456692913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0050" y="3756975"/>
            <a:ext cx="1491125" cy="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8375" y="4477725"/>
            <a:ext cx="6364827" cy="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3"/>
          <p:cNvSpPr/>
          <p:nvPr/>
        </p:nvSpPr>
        <p:spPr>
          <a:xfrm>
            <a:off x="240800" y="4112225"/>
            <a:ext cx="8757000" cy="97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99" y="82187"/>
            <a:ext cx="8083750" cy="286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4" title="{&quot;red&quot;:0,&quot;green&quot;:0,&quot;blue&quot;:0,&quot;origURL&quot;:&quot;https://www.codecogs.com/eqnedit.php?latex=%5Cmax_v%20p_%5Ctheta(x_i%5Et)%5E%7B(v)%7D#0&quot;,&quot;size&quot;:18,&quot;width&quot;:670.9133858267717,&quot;height&quot;:107.8346456692913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950" y="3445573"/>
            <a:ext cx="1089199" cy="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4" title="{&quot;red&quot;:0,&quot;green&quot;:0,&quot;blue&quot;:0,&quot;origURL&quot;:&quot;https://www.codecogs.com/eqnedit.php?latex=%5Cmax_v%20p_%5Ctheta(x_i%5Et)%5E%7B(v)%7D%20%3E%20%5Cgamma#0&quot;,&quot;size&quot;:15.300000429153442,&quot;width&quot;:670.9133858267717,&quot;height&quot;:107.8346456692913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0050" y="3756975"/>
            <a:ext cx="1491125" cy="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8375" y="4477725"/>
            <a:ext cx="6364827" cy="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4"/>
          <p:cNvSpPr/>
          <p:nvPr/>
        </p:nvSpPr>
        <p:spPr>
          <a:xfrm>
            <a:off x="240800" y="4515075"/>
            <a:ext cx="87570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4"/>
          <p:cNvSpPr/>
          <p:nvPr/>
        </p:nvSpPr>
        <p:spPr>
          <a:xfrm>
            <a:off x="582200" y="58000"/>
            <a:ext cx="1654500" cy="14631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4"/>
          <p:cNvSpPr/>
          <p:nvPr/>
        </p:nvSpPr>
        <p:spPr>
          <a:xfrm>
            <a:off x="3841325" y="58000"/>
            <a:ext cx="1654500" cy="14631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4"/>
          <p:cNvSpPr txBox="1"/>
          <p:nvPr>
            <p:ph idx="1" type="body"/>
          </p:nvPr>
        </p:nvSpPr>
        <p:spPr>
          <a:xfrm>
            <a:off x="311700" y="2859100"/>
            <a:ext cx="8520600" cy="13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rgbClr val="FF0000"/>
                </a:solidFill>
              </a:rPr>
              <a:t>Random top-k</a:t>
            </a:r>
            <a:r>
              <a:rPr lang="en" sz="1530">
                <a:solidFill>
                  <a:schemeClr val="dk1"/>
                </a:solidFill>
              </a:rPr>
              <a:t>: unmask some random k tokens at each step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rgbClr val="0000FF"/>
                </a:solidFill>
              </a:rPr>
              <a:t>L2R top-k</a:t>
            </a:r>
            <a:r>
              <a:rPr lang="en" sz="1530">
                <a:solidFill>
                  <a:schemeClr val="dk1"/>
                </a:solidFill>
              </a:rPr>
              <a:t>: unmask the next k tokens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rgbClr val="38761D"/>
                </a:solidFill>
              </a:rPr>
              <a:t>Confidence top-k</a:t>
            </a:r>
            <a:r>
              <a:rPr lang="en" sz="1530">
                <a:solidFill>
                  <a:schemeClr val="dk1"/>
                </a:solidFill>
              </a:rPr>
              <a:t>: unmask the K tokens with highest 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rgbClr val="FF00FF"/>
                </a:solidFill>
              </a:rPr>
              <a:t>Confidence Threshold</a:t>
            </a:r>
            <a:r>
              <a:rPr lang="en" sz="1530">
                <a:solidFill>
                  <a:schemeClr val="dk1"/>
                </a:solidFill>
              </a:rPr>
              <a:t>: unmask all tokens where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30">
                <a:solidFill>
                  <a:schemeClr val="dk1"/>
                </a:solidFill>
              </a:rPr>
              <a:t>In all except (a) and (c), increased parallelism decreases performance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3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99" y="82187"/>
            <a:ext cx="8083750" cy="286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5" title="{&quot;red&quot;:0,&quot;green&quot;:0,&quot;blue&quot;:0,&quot;origURL&quot;:&quot;https://www.codecogs.com/eqnedit.php?latex=%5Cmax_v%20p_%5Ctheta(x_i%5Et)%5E%7B(v)%7D#0&quot;,&quot;size&quot;:18,&quot;width&quot;:670.9133858267717,&quot;height&quot;:107.8346456692913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950" y="3445573"/>
            <a:ext cx="1089199" cy="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5" title="{&quot;red&quot;:0,&quot;green&quot;:0,&quot;blue&quot;:0,&quot;origURL&quot;:&quot;https://www.codecogs.com/eqnedit.php?latex=%5Cmax_v%20p_%5Ctheta(x_i%5Et)%5E%7B(v)%7D%20%3E%20%5Cgamma#0&quot;,&quot;size&quot;:15.300000429153442,&quot;width&quot;:670.9133858267717,&quot;height&quot;:107.8346456692913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0050" y="3756975"/>
            <a:ext cx="1491125" cy="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8375" y="4477725"/>
            <a:ext cx="6364827" cy="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5"/>
          <p:cNvSpPr/>
          <p:nvPr/>
        </p:nvSpPr>
        <p:spPr>
          <a:xfrm>
            <a:off x="2187125" y="82175"/>
            <a:ext cx="1654500" cy="14631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5"/>
          <p:cNvSpPr/>
          <p:nvPr/>
        </p:nvSpPr>
        <p:spPr>
          <a:xfrm>
            <a:off x="7070525" y="58000"/>
            <a:ext cx="1654500" cy="14631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5"/>
          <p:cNvSpPr/>
          <p:nvPr/>
        </p:nvSpPr>
        <p:spPr>
          <a:xfrm>
            <a:off x="1712050" y="4776100"/>
            <a:ext cx="2909400" cy="2298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5"/>
          <p:cNvSpPr txBox="1"/>
          <p:nvPr>
            <p:ph idx="1" type="body"/>
          </p:nvPr>
        </p:nvSpPr>
        <p:spPr>
          <a:xfrm>
            <a:off x="311700" y="2859100"/>
            <a:ext cx="8520600" cy="13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rgbClr val="FF0000"/>
                </a:solidFill>
              </a:rPr>
              <a:t>Random top-k</a:t>
            </a:r>
            <a:r>
              <a:rPr lang="en" sz="1530">
                <a:solidFill>
                  <a:schemeClr val="dk1"/>
                </a:solidFill>
              </a:rPr>
              <a:t>: unmask some random k tokens at each step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rgbClr val="0000FF"/>
                </a:solidFill>
              </a:rPr>
              <a:t>L2R top-k</a:t>
            </a:r>
            <a:r>
              <a:rPr lang="en" sz="1530">
                <a:solidFill>
                  <a:schemeClr val="dk1"/>
                </a:solidFill>
              </a:rPr>
              <a:t>: unmask the next k tokens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rgbClr val="38761D"/>
                </a:solidFill>
              </a:rPr>
              <a:t>Confidence top-k</a:t>
            </a:r>
            <a:r>
              <a:rPr lang="en" sz="1530">
                <a:solidFill>
                  <a:schemeClr val="dk1"/>
                </a:solidFill>
              </a:rPr>
              <a:t>: unmask the K tokens with highest 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rgbClr val="FF00FF"/>
                </a:solidFill>
              </a:rPr>
              <a:t>Confidence Threshold</a:t>
            </a:r>
            <a:r>
              <a:rPr lang="en" sz="1530">
                <a:solidFill>
                  <a:schemeClr val="dk1"/>
                </a:solidFill>
              </a:rPr>
              <a:t>: unmask all tokens where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30">
                <a:solidFill>
                  <a:schemeClr val="dk1"/>
                </a:solidFill>
              </a:rPr>
              <a:t>In all except (a) and (c), increased parallelism decreases performance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3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using training the underlying model further?</a:t>
            </a:r>
            <a:endParaRPr/>
          </a:p>
        </p:txBody>
      </p:sp>
      <p:sp>
        <p:nvSpPr>
          <p:cNvPr id="407" name="Google Shape;40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Using (static) random top-k: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Side note: I’m confused by Replace Idx. in (b) getting better with increased parallelism…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8" name="Google Shape;4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63" y="1720574"/>
            <a:ext cx="8206523" cy="19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this paper</a:t>
            </a:r>
            <a:endParaRPr/>
          </a:p>
        </p:txBody>
      </p:sp>
      <p:sp>
        <p:nvSpPr>
          <p:cNvPr id="414" name="Google Shape;414;p47"/>
          <p:cNvSpPr txBox="1"/>
          <p:nvPr>
            <p:ph idx="1" type="body"/>
          </p:nvPr>
        </p:nvSpPr>
        <p:spPr>
          <a:xfrm>
            <a:off x="311700" y="2571750"/>
            <a:ext cx="8520600" cy="24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want </a:t>
            </a:r>
            <a:r>
              <a:rPr i="1" lang="en">
                <a:solidFill>
                  <a:schemeClr val="dk1"/>
                </a:solidFill>
              </a:rPr>
              <a:t>adaptive unmasking</a:t>
            </a:r>
            <a:r>
              <a:rPr lang="en">
                <a:solidFill>
                  <a:schemeClr val="dk1"/>
                </a:solidFill>
              </a:rPr>
              <a:t> strategies: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Exploit parallel decoding when it’s </a:t>
            </a:r>
            <a:r>
              <a:rPr lang="en">
                <a:solidFill>
                  <a:schemeClr val="dk1"/>
                </a:solidFill>
              </a:rPr>
              <a:t>possible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When it’s not possible, fall back on one-token-at-a-time decoding (~any order autoregressive model)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… however, are we sure dLLMs can learn any-order AR generation effectively?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5" name="Google Shape;4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425" y="1336175"/>
            <a:ext cx="7615151" cy="7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7"/>
          <p:cNvSpPr/>
          <p:nvPr/>
        </p:nvSpPr>
        <p:spPr>
          <a:xfrm>
            <a:off x="240800" y="2571750"/>
            <a:ext cx="8757000" cy="251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this paper</a:t>
            </a:r>
            <a:endParaRPr/>
          </a:p>
        </p:txBody>
      </p:sp>
      <p:sp>
        <p:nvSpPr>
          <p:cNvPr id="422" name="Google Shape;422;p48"/>
          <p:cNvSpPr txBox="1"/>
          <p:nvPr>
            <p:ph idx="1" type="body"/>
          </p:nvPr>
        </p:nvSpPr>
        <p:spPr>
          <a:xfrm>
            <a:off x="311700" y="2571750"/>
            <a:ext cx="8520600" cy="24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want </a:t>
            </a:r>
            <a:r>
              <a:rPr i="1" lang="en">
                <a:solidFill>
                  <a:schemeClr val="dk1"/>
                </a:solidFill>
              </a:rPr>
              <a:t>adaptive unmasking</a:t>
            </a:r>
            <a:r>
              <a:rPr lang="en">
                <a:solidFill>
                  <a:schemeClr val="dk1"/>
                </a:solidFill>
              </a:rPr>
              <a:t> strategies: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Exploit parallel decoding when it’s possible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When it’s not possible, fall back on one-token-at-a-time decoding (~any order autoregressive model)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… however, are we sure dLLMs can learn any-order AR generation effectively?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3" name="Google Shape;4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425" y="1336175"/>
            <a:ext cx="7615151" cy="7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8"/>
          <p:cNvSpPr/>
          <p:nvPr/>
        </p:nvSpPr>
        <p:spPr>
          <a:xfrm>
            <a:off x="240800" y="3035825"/>
            <a:ext cx="8757000" cy="205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this paper</a:t>
            </a:r>
            <a:endParaRPr/>
          </a:p>
        </p:txBody>
      </p:sp>
      <p:sp>
        <p:nvSpPr>
          <p:cNvPr id="430" name="Google Shape;430;p49"/>
          <p:cNvSpPr txBox="1"/>
          <p:nvPr>
            <p:ph idx="1" type="body"/>
          </p:nvPr>
        </p:nvSpPr>
        <p:spPr>
          <a:xfrm>
            <a:off x="311700" y="2571750"/>
            <a:ext cx="8520600" cy="24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want </a:t>
            </a:r>
            <a:r>
              <a:rPr i="1" lang="en">
                <a:solidFill>
                  <a:schemeClr val="dk1"/>
                </a:solidFill>
              </a:rPr>
              <a:t>adaptive unmasking</a:t>
            </a:r>
            <a:r>
              <a:rPr lang="en">
                <a:solidFill>
                  <a:schemeClr val="dk1"/>
                </a:solidFill>
              </a:rPr>
              <a:t> strategies: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Exploit parallel decoding when it’s possible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When it’s not possible, fall back on one-token-at-a-time decoding (~any order autoregressive model)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… however, are we sure dLLMs can learn any-order AR generation effectively?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1" name="Google Shape;4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425" y="1336175"/>
            <a:ext cx="7615151" cy="7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9"/>
          <p:cNvSpPr/>
          <p:nvPr/>
        </p:nvSpPr>
        <p:spPr>
          <a:xfrm>
            <a:off x="240800" y="3409675"/>
            <a:ext cx="8757000" cy="167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this paper</a:t>
            </a:r>
            <a:endParaRPr/>
          </a:p>
        </p:txBody>
      </p:sp>
      <p:sp>
        <p:nvSpPr>
          <p:cNvPr id="438" name="Google Shape;438;p50"/>
          <p:cNvSpPr txBox="1"/>
          <p:nvPr>
            <p:ph idx="1" type="body"/>
          </p:nvPr>
        </p:nvSpPr>
        <p:spPr>
          <a:xfrm>
            <a:off x="311700" y="2571750"/>
            <a:ext cx="8520600" cy="24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want </a:t>
            </a:r>
            <a:r>
              <a:rPr i="1" lang="en">
                <a:solidFill>
                  <a:schemeClr val="dk1"/>
                </a:solidFill>
              </a:rPr>
              <a:t>adaptive unmasking</a:t>
            </a:r>
            <a:r>
              <a:rPr lang="en">
                <a:solidFill>
                  <a:schemeClr val="dk1"/>
                </a:solidFill>
              </a:rPr>
              <a:t> strategies: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Exploit parallel decoding when it’s possible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When it’s not possible, fall back on one-token-at-a-time decoding (~any order autoregressive model)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… however, are we sure dLLMs can learn any-order AR generation effectively?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9" name="Google Shape;4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425" y="1336175"/>
            <a:ext cx="7615151" cy="7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0"/>
          <p:cNvSpPr/>
          <p:nvPr/>
        </p:nvSpPr>
        <p:spPr>
          <a:xfrm>
            <a:off x="240800" y="4118675"/>
            <a:ext cx="8757000" cy="9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this paper</a:t>
            </a:r>
            <a:endParaRPr/>
          </a:p>
        </p:txBody>
      </p:sp>
      <p:sp>
        <p:nvSpPr>
          <p:cNvPr id="446" name="Google Shape;446;p51"/>
          <p:cNvSpPr txBox="1"/>
          <p:nvPr>
            <p:ph idx="1" type="body"/>
          </p:nvPr>
        </p:nvSpPr>
        <p:spPr>
          <a:xfrm>
            <a:off x="311700" y="2571750"/>
            <a:ext cx="8520600" cy="24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want </a:t>
            </a:r>
            <a:r>
              <a:rPr i="1" lang="en">
                <a:solidFill>
                  <a:schemeClr val="dk1"/>
                </a:solidFill>
              </a:rPr>
              <a:t>adaptive unmasking</a:t>
            </a:r>
            <a:r>
              <a:rPr lang="en">
                <a:solidFill>
                  <a:schemeClr val="dk1"/>
                </a:solidFill>
              </a:rPr>
              <a:t> strategies: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Exploit parallel decoding when it’s possible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When it’s not possible, fall back on one-token-at-a-time decoding (~any order autoregressive model)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… however, are we sure dLLMs can learn any-order AR generation effectively?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7" name="Google Shape;4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425" y="1336175"/>
            <a:ext cx="7615151" cy="7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dLLMs are all the rage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They’re weird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They’re fun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 (seem to) scale OK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They’re better than ARMs in </a:t>
            </a:r>
            <a:r>
              <a:rPr i="1" lang="en">
                <a:solidFill>
                  <a:schemeClr val="dk1"/>
                </a:solidFill>
              </a:rPr>
              <a:t>some</a:t>
            </a:r>
            <a:r>
              <a:rPr lang="en">
                <a:solidFill>
                  <a:schemeClr val="dk1"/>
                </a:solidFill>
              </a:rPr>
              <a:t> tasks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E.g. reversal curse, sudoku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They’re fast!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075" y="123375"/>
            <a:ext cx="2687801" cy="19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 title="animation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000" y="2169075"/>
            <a:ext cx="3789300" cy="20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6050" y="3962727"/>
            <a:ext cx="4857774" cy="10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213900" y="1978525"/>
            <a:ext cx="4774500" cy="178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3311900" y="3962725"/>
            <a:ext cx="5520300" cy="103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3464300" y="4115125"/>
            <a:ext cx="5520300" cy="103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48" y="98200"/>
            <a:ext cx="5590425" cy="22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9399" y="2369874"/>
            <a:ext cx="5272294" cy="26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the any-order generation view of dLLMs</a:t>
            </a:r>
            <a:endParaRPr/>
          </a:p>
        </p:txBody>
      </p:sp>
      <p:sp>
        <p:nvSpPr>
          <p:cNvPr id="461" name="Google Shape;461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From this point on, let’s forget about parallel decoding and assume our dLLM only samples one token at a time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This isn’t a reasonable assumption to make to represent </a:t>
            </a:r>
            <a:r>
              <a:rPr i="1" lang="en">
                <a:solidFill>
                  <a:schemeClr val="dk1"/>
                </a:solidFill>
              </a:rPr>
              <a:t>all</a:t>
            </a:r>
            <a:r>
              <a:rPr lang="en">
                <a:solidFill>
                  <a:schemeClr val="dk1"/>
                </a:solidFill>
              </a:rPr>
              <a:t> dLLM behaviour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But the ability to accurately decode one-token-at-a-time is a useful behaviour we want our dLLM to have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Parallelism is just the ‘icing on the cake’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2" name="Google Shape;462;p53"/>
          <p:cNvSpPr/>
          <p:nvPr/>
        </p:nvSpPr>
        <p:spPr>
          <a:xfrm>
            <a:off x="240800" y="1843400"/>
            <a:ext cx="8757000" cy="324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the any-order generation view of dLLMs</a:t>
            </a:r>
            <a:endParaRPr/>
          </a:p>
        </p:txBody>
      </p:sp>
      <p:sp>
        <p:nvSpPr>
          <p:cNvPr id="468" name="Google Shape;468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From this point on, let’s forget about parallel decoding and assume our dLLM only samples one token at a time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This isn’t a reasonable assumption to make to represent </a:t>
            </a:r>
            <a:r>
              <a:rPr i="1" lang="en">
                <a:solidFill>
                  <a:schemeClr val="dk1"/>
                </a:solidFill>
              </a:rPr>
              <a:t>all</a:t>
            </a:r>
            <a:r>
              <a:rPr lang="en">
                <a:solidFill>
                  <a:schemeClr val="dk1"/>
                </a:solidFill>
              </a:rPr>
              <a:t> dLLM behaviour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But the ability to accurately decode one-token-at-a-time is a useful behaviour we want our dLLM to have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Parallelism is just the ‘icing on the cake’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9" name="Google Shape;469;p54"/>
          <p:cNvSpPr/>
          <p:nvPr/>
        </p:nvSpPr>
        <p:spPr>
          <a:xfrm>
            <a:off x="240800" y="2107675"/>
            <a:ext cx="8757000" cy="298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the any-order generation view of dLLMs</a:t>
            </a:r>
            <a:endParaRPr/>
          </a:p>
        </p:txBody>
      </p:sp>
      <p:sp>
        <p:nvSpPr>
          <p:cNvPr id="475" name="Google Shape;475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From this point on, let’s forget about parallel decoding and assume our dLLM only samples one token at a time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This isn’t a reasonable assumption to make to represent </a:t>
            </a:r>
            <a:r>
              <a:rPr i="1" lang="en">
                <a:solidFill>
                  <a:schemeClr val="dk1"/>
                </a:solidFill>
              </a:rPr>
              <a:t>all</a:t>
            </a:r>
            <a:r>
              <a:rPr lang="en">
                <a:solidFill>
                  <a:schemeClr val="dk1"/>
                </a:solidFill>
              </a:rPr>
              <a:t> dLLM behaviour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But the ability to accurately decode one-token-at-a-time is a useful behaviour we want our dLLM to have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Parallelism is just the ‘icing on the cake’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6" name="Google Shape;476;p55"/>
          <p:cNvSpPr/>
          <p:nvPr/>
        </p:nvSpPr>
        <p:spPr>
          <a:xfrm>
            <a:off x="240800" y="2610425"/>
            <a:ext cx="8757000" cy="247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the any-order generation view of dLLMs</a:t>
            </a:r>
            <a:endParaRPr/>
          </a:p>
        </p:txBody>
      </p:sp>
      <p:sp>
        <p:nvSpPr>
          <p:cNvPr id="482" name="Google Shape;482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From this point on, let’s forget about parallel decoding and assume our dLLM only samples one token at a time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This isn’t a reasonable assumption to make to represent </a:t>
            </a:r>
            <a:r>
              <a:rPr i="1" lang="en">
                <a:solidFill>
                  <a:schemeClr val="dk1"/>
                </a:solidFill>
              </a:rPr>
              <a:t>all</a:t>
            </a:r>
            <a:r>
              <a:rPr lang="en">
                <a:solidFill>
                  <a:schemeClr val="dk1"/>
                </a:solidFill>
              </a:rPr>
              <a:t> dLLM behaviour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But the ability to accurately decode one-token-at-a-time is a useful behaviour we want our dLLM to have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Parallelism is just the ‘icing on the cake’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Recap: Training a dLLM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488" name="Google Shape;488;p57"/>
          <p:cNvSpPr txBox="1"/>
          <p:nvPr/>
        </p:nvSpPr>
        <p:spPr>
          <a:xfrm>
            <a:off x="311700" y="953825"/>
            <a:ext cx="5418900" cy="41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1" lang="en" sz="1800" u="sng">
                <a:solidFill>
                  <a:srgbClr val="000000"/>
                </a:solidFill>
              </a:rPr>
              <a:t>forward process</a:t>
            </a:r>
            <a:r>
              <a:rPr lang="en" sz="1800">
                <a:solidFill>
                  <a:srgbClr val="000000"/>
                </a:solidFill>
              </a:rPr>
              <a:t>: gradually mask tokens (independently) until fully masked at           :</a:t>
            </a:r>
            <a:endParaRPr sz="18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At time                 each token is masked with prob    .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(Once a token is masked it stays masked for         .)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1" lang="en" sz="1800" u="sng">
                <a:solidFill>
                  <a:srgbClr val="000000"/>
                </a:solidFill>
              </a:rPr>
              <a:t>reverse process</a:t>
            </a:r>
            <a:r>
              <a:rPr lang="en" sz="1800">
                <a:solidFill>
                  <a:srgbClr val="000000"/>
                </a:solidFill>
              </a:rPr>
              <a:t>: predict masked tokens as moves from 0 to 1:</a:t>
            </a:r>
            <a:endParaRPr sz="18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/>
              <a:t>Use a</a:t>
            </a:r>
            <a:r>
              <a:rPr lang="en">
                <a:solidFill>
                  <a:srgbClr val="000000"/>
                </a:solidFill>
              </a:rPr>
              <a:t> cross-entropy loss </a:t>
            </a:r>
            <a:r>
              <a:rPr lang="en" u="sng">
                <a:solidFill>
                  <a:srgbClr val="000000"/>
                </a:solidFill>
              </a:rPr>
              <a:t>only on the masked tokens</a:t>
            </a:r>
            <a:r>
              <a:rPr lang="en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aseline="-25000" sz="3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where                                                    , and       is sampled from the forward process.</a:t>
            </a:r>
            <a:endParaRPr sz="13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489" name="Google Shape;48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900" y="3040975"/>
            <a:ext cx="4681701" cy="7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7" title="[0,0,0,&quot;https://www.codecogs.com/eqnedit.php?latex=t'%20%3E%20t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225" y="1954550"/>
            <a:ext cx="404629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7" title="[0,0,0,&quot;https://www.codecogs.com/eqnedit.php?latex=t%3D1#0&quot;]"/>
          <p:cNvPicPr preferRelativeResize="0"/>
          <p:nvPr/>
        </p:nvPicPr>
        <p:blipFill rotWithShape="1">
          <a:blip r:embed="rId5">
            <a:alphaModFix/>
          </a:blip>
          <a:srcRect b="-54774" l="0" r="0" t="0"/>
          <a:stretch/>
        </p:blipFill>
        <p:spPr>
          <a:xfrm>
            <a:off x="4572000" y="1398500"/>
            <a:ext cx="570999" cy="2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7" title="[0,0,0,&quot;https://www.codecogs.com/eqnedit.php?latex=t%3D1#0&quot;]"/>
          <p:cNvPicPr preferRelativeResize="0"/>
          <p:nvPr/>
        </p:nvPicPr>
        <p:blipFill rotWithShape="1">
          <a:blip r:embed="rId5">
            <a:alphaModFix/>
          </a:blip>
          <a:srcRect b="0" l="0" r="80529" t="0"/>
          <a:stretch/>
        </p:blipFill>
        <p:spPr>
          <a:xfrm>
            <a:off x="5300325" y="1705900"/>
            <a:ext cx="89707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7" title="[0,0,0,&quot;https://www.codecogs.com/eqnedit.php?latex=t%20%5Cin%20%5B0%2C1%5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5125" y="1685450"/>
            <a:ext cx="64643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7" title="[0,0,0,&quot;https://www.codecogs.com/eqnedit.php?latex=x_0%20%5Csim%20%5Cmathcal%7BD%7D_%5Ctext%7Btrain%7D%2C%20t%20%5Csim%20%5Ctext%7BUniform%7D%5B0%2C1%5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11600" y="3891225"/>
            <a:ext cx="229108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39549" y="286402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4125" y="484350"/>
            <a:ext cx="3363803" cy="237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7" title="[0,0,0,&quot;https://www.codecogs.com/eqnedit.php?latex=x_t#0&quot;]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2000" y="3911674"/>
            <a:ext cx="189509" cy="1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7"/>
          <p:cNvSpPr/>
          <p:nvPr/>
        </p:nvSpPr>
        <p:spPr>
          <a:xfrm>
            <a:off x="240800" y="2159250"/>
            <a:ext cx="5547300" cy="29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Recap: Training a dLLM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04" name="Google Shape;504;p58"/>
          <p:cNvSpPr txBox="1"/>
          <p:nvPr/>
        </p:nvSpPr>
        <p:spPr>
          <a:xfrm>
            <a:off x="311700" y="953825"/>
            <a:ext cx="5418900" cy="41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1" lang="en" sz="1800" u="sng">
                <a:solidFill>
                  <a:srgbClr val="000000"/>
                </a:solidFill>
              </a:rPr>
              <a:t>forward process</a:t>
            </a:r>
            <a:r>
              <a:rPr lang="en" sz="1800">
                <a:solidFill>
                  <a:srgbClr val="000000"/>
                </a:solidFill>
              </a:rPr>
              <a:t>: gradually mask tokens (independently) until fully masked at           :</a:t>
            </a:r>
            <a:endParaRPr sz="18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At time                 each token is masked with prob    .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(Once a token is masked it stays masked for         .)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1" lang="en" sz="1800" u="sng">
                <a:solidFill>
                  <a:srgbClr val="000000"/>
                </a:solidFill>
              </a:rPr>
              <a:t>reverse process</a:t>
            </a:r>
            <a:r>
              <a:rPr lang="en" sz="1800">
                <a:solidFill>
                  <a:srgbClr val="000000"/>
                </a:solidFill>
              </a:rPr>
              <a:t>: predict masked tokens as moves from 0 to 1:</a:t>
            </a:r>
            <a:endParaRPr sz="18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/>
              <a:t>Use a</a:t>
            </a:r>
            <a:r>
              <a:rPr lang="en">
                <a:solidFill>
                  <a:srgbClr val="000000"/>
                </a:solidFill>
              </a:rPr>
              <a:t> cross-entropy loss </a:t>
            </a:r>
            <a:r>
              <a:rPr lang="en" u="sng">
                <a:solidFill>
                  <a:srgbClr val="000000"/>
                </a:solidFill>
              </a:rPr>
              <a:t>only on the masked tokens</a:t>
            </a:r>
            <a:r>
              <a:rPr lang="en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aseline="-25000" sz="3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where                                                    , and       is sampled from the forward process.</a:t>
            </a:r>
            <a:endParaRPr sz="13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505" name="Google Shape;5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900" y="3040975"/>
            <a:ext cx="4681701" cy="7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8" title="[0,0,0,&quot;https://www.codecogs.com/eqnedit.php?latex=t'%20%3E%20t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225" y="1954550"/>
            <a:ext cx="404629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8" title="[0,0,0,&quot;https://www.codecogs.com/eqnedit.php?latex=t%3D1#0&quot;]"/>
          <p:cNvPicPr preferRelativeResize="0"/>
          <p:nvPr/>
        </p:nvPicPr>
        <p:blipFill rotWithShape="1">
          <a:blip r:embed="rId5">
            <a:alphaModFix/>
          </a:blip>
          <a:srcRect b="-54774" l="0" r="0" t="0"/>
          <a:stretch/>
        </p:blipFill>
        <p:spPr>
          <a:xfrm>
            <a:off x="4572000" y="1398500"/>
            <a:ext cx="570999" cy="2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8" title="[0,0,0,&quot;https://www.codecogs.com/eqnedit.php?latex=t%3D1#0&quot;]"/>
          <p:cNvPicPr preferRelativeResize="0"/>
          <p:nvPr/>
        </p:nvPicPr>
        <p:blipFill rotWithShape="1">
          <a:blip r:embed="rId5">
            <a:alphaModFix/>
          </a:blip>
          <a:srcRect b="0" l="0" r="80529" t="0"/>
          <a:stretch/>
        </p:blipFill>
        <p:spPr>
          <a:xfrm>
            <a:off x="5300325" y="1705900"/>
            <a:ext cx="89707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8" title="[0,0,0,&quot;https://www.codecogs.com/eqnedit.php?latex=t%20%5Cin%20%5B0%2C1%5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5125" y="1685450"/>
            <a:ext cx="64643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8" title="[0,0,0,&quot;https://www.codecogs.com/eqnedit.php?latex=x_0%20%5Csim%20%5Cmathcal%7BD%7D_%5Ctext%7Btrain%7D%2C%20t%20%5Csim%20%5Ctext%7BUniform%7D%5B0%2C1%5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11600" y="3891225"/>
            <a:ext cx="229108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39549" y="286402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4125" y="484350"/>
            <a:ext cx="3363803" cy="237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8" title="[0,0,0,&quot;https://www.codecogs.com/eqnedit.php?latex=x_t#0&quot;]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2000" y="3911674"/>
            <a:ext cx="189509" cy="1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8"/>
          <p:cNvSpPr/>
          <p:nvPr/>
        </p:nvSpPr>
        <p:spPr>
          <a:xfrm>
            <a:off x="240800" y="2771250"/>
            <a:ext cx="5547300" cy="23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58" title="[0,0,0,&quot;https://www.codecogs.com/eqnedit.php?latex=t%3D1#0&quot;]"/>
          <p:cNvPicPr preferRelativeResize="0"/>
          <p:nvPr/>
        </p:nvPicPr>
        <p:blipFill rotWithShape="1">
          <a:blip r:embed="rId5">
            <a:alphaModFix/>
          </a:blip>
          <a:srcRect b="0" l="0" r="80529" t="0"/>
          <a:stretch/>
        </p:blipFill>
        <p:spPr>
          <a:xfrm>
            <a:off x="5300325" y="2238575"/>
            <a:ext cx="89707" cy="1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Recap: Training a dLLM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21" name="Google Shape;521;p59"/>
          <p:cNvSpPr txBox="1"/>
          <p:nvPr/>
        </p:nvSpPr>
        <p:spPr>
          <a:xfrm>
            <a:off x="311700" y="953825"/>
            <a:ext cx="5418900" cy="41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1" lang="en" sz="1800" u="sng">
                <a:solidFill>
                  <a:srgbClr val="000000"/>
                </a:solidFill>
              </a:rPr>
              <a:t>forward process</a:t>
            </a:r>
            <a:r>
              <a:rPr lang="en" sz="1800">
                <a:solidFill>
                  <a:srgbClr val="000000"/>
                </a:solidFill>
              </a:rPr>
              <a:t>: gradually mask tokens (independently) until fully masked at           :</a:t>
            </a:r>
            <a:endParaRPr sz="18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At time                 each token is masked with prob    .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(Once a token is masked it stays masked for         .)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1" lang="en" sz="1800" u="sng">
                <a:solidFill>
                  <a:srgbClr val="000000"/>
                </a:solidFill>
              </a:rPr>
              <a:t>reverse process</a:t>
            </a:r>
            <a:r>
              <a:rPr lang="en" sz="1800">
                <a:solidFill>
                  <a:srgbClr val="000000"/>
                </a:solidFill>
              </a:rPr>
              <a:t>: predict masked tokens as moves from 0 to 1:</a:t>
            </a:r>
            <a:endParaRPr sz="18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/>
              <a:t>Use a</a:t>
            </a:r>
            <a:r>
              <a:rPr lang="en">
                <a:solidFill>
                  <a:srgbClr val="000000"/>
                </a:solidFill>
              </a:rPr>
              <a:t> cross-entropy loss </a:t>
            </a:r>
            <a:r>
              <a:rPr lang="en" u="sng">
                <a:solidFill>
                  <a:srgbClr val="000000"/>
                </a:solidFill>
              </a:rPr>
              <a:t>only on the masked tokens</a:t>
            </a:r>
            <a:r>
              <a:rPr lang="en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aseline="-25000" sz="3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where                                                    , and       is sampled from the forward process.</a:t>
            </a:r>
            <a:endParaRPr sz="13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522" name="Google Shape;52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900" y="3040975"/>
            <a:ext cx="4681701" cy="7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9" title="[0,0,0,&quot;https://www.codecogs.com/eqnedit.php?latex=t'%20%3E%20t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225" y="1954550"/>
            <a:ext cx="404629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9" title="[0,0,0,&quot;https://www.codecogs.com/eqnedit.php?latex=t%3D1#0&quot;]"/>
          <p:cNvPicPr preferRelativeResize="0"/>
          <p:nvPr/>
        </p:nvPicPr>
        <p:blipFill rotWithShape="1">
          <a:blip r:embed="rId5">
            <a:alphaModFix/>
          </a:blip>
          <a:srcRect b="-54774" l="0" r="0" t="0"/>
          <a:stretch/>
        </p:blipFill>
        <p:spPr>
          <a:xfrm>
            <a:off x="4572000" y="1398500"/>
            <a:ext cx="570999" cy="2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9" title="[0,0,0,&quot;https://www.codecogs.com/eqnedit.php?latex=t%3D1#0&quot;]"/>
          <p:cNvPicPr preferRelativeResize="0"/>
          <p:nvPr/>
        </p:nvPicPr>
        <p:blipFill rotWithShape="1">
          <a:blip r:embed="rId5">
            <a:alphaModFix/>
          </a:blip>
          <a:srcRect b="0" l="0" r="80529" t="0"/>
          <a:stretch/>
        </p:blipFill>
        <p:spPr>
          <a:xfrm>
            <a:off x="5300325" y="1705900"/>
            <a:ext cx="89707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9" title="[0,0,0,&quot;https://www.codecogs.com/eqnedit.php?latex=t%20%5Cin%20%5B0%2C1%5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5125" y="1685450"/>
            <a:ext cx="64643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9" title="[0,0,0,&quot;https://www.codecogs.com/eqnedit.php?latex=x_0%20%5Csim%20%5Cmathcal%7BD%7D_%5Ctext%7Btrain%7D%2C%20t%20%5Csim%20%5Ctext%7BUniform%7D%5B0%2C1%5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11600" y="3891225"/>
            <a:ext cx="229108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39549" y="2864025"/>
            <a:ext cx="2993100" cy="6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4125" y="484350"/>
            <a:ext cx="3363803" cy="237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9" title="[0,0,0,&quot;https://www.codecogs.com/eqnedit.php?latex=x_t#0&quot;]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2000" y="3911674"/>
            <a:ext cx="189509" cy="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59" title="[0,0,0,&quot;https://www.codecogs.com/eqnedit.php?latex=t%3D1#0&quot;]"/>
          <p:cNvPicPr preferRelativeResize="0"/>
          <p:nvPr/>
        </p:nvPicPr>
        <p:blipFill rotWithShape="1">
          <a:blip r:embed="rId5">
            <a:alphaModFix/>
          </a:blip>
          <a:srcRect b="0" l="0" r="80529" t="0"/>
          <a:stretch/>
        </p:blipFill>
        <p:spPr>
          <a:xfrm>
            <a:off x="5300325" y="2238575"/>
            <a:ext cx="89707" cy="1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Any-Order Factorisation</a:t>
            </a:r>
            <a:endParaRPr/>
          </a:p>
        </p:txBody>
      </p:sp>
      <p:sp>
        <p:nvSpPr>
          <p:cNvPr id="537" name="Google Shape;537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With any permutation                         over token indices, we can factorise our dLLM into an autoregressive formulation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Where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are the visible/unmasked tokens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     is the next masked token to be predicted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38" name="Google Shape;538;p60" title="{&quot;red&quot;:0,&quot;green&quot;:0,&quot;blue&quot;:0,&quot;origURL&quot;:&quot;https://www.codecogs.com/eqnedit.php?latex=p(x)%20%3D%20%5Cprod_i%20p(x_%7Bo(i)%7D%7Cx_%7Bo(%3Ci)%7D)#0&quot;,&quot;size&quot;:18,&quot;width&quot;:670.9133858267717,&quot;height&quot;:269.00787401574803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400" y="1973000"/>
            <a:ext cx="3062400" cy="6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0" title="{&quot;red&quot;:0,&quot;green&quot;:0,&quot;blue&quot;:0,&quot;origURL&quot;:&quot;https://www.codecogs.com/eqnedit.php?latex=x_%7Bo(%3Ci)%7D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00" y="3024050"/>
            <a:ext cx="548640" cy="19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60" title="{&quot;red&quot;:0,&quot;green&quot;:0,&quot;blue&quot;:0,&quot;origURL&quot;:&quot;https://www.codecogs.com/eqnedit.php?latex=x_%7Bo(i)%7D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100" y="3473150"/>
            <a:ext cx="408051" cy="19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0" title="{&quot;red&quot;:0,&quot;green&quot;:0,&quot;blue&quot;:0,&quot;origURL&quot;:&quot;https://www.codecogs.com/eqnedit.php?latex=o%3A%20%5BL%5D%20%5Cto%20%5BL%5D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0400" y="1269350"/>
            <a:ext cx="1313307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0"/>
          <p:cNvSpPr/>
          <p:nvPr/>
        </p:nvSpPr>
        <p:spPr>
          <a:xfrm>
            <a:off x="240800" y="2520175"/>
            <a:ext cx="2846700" cy="256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60"/>
          <p:cNvSpPr/>
          <p:nvPr/>
        </p:nvSpPr>
        <p:spPr>
          <a:xfrm>
            <a:off x="2513775" y="2934325"/>
            <a:ext cx="2846700" cy="17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Any-Order Factorisation</a:t>
            </a:r>
            <a:endParaRPr/>
          </a:p>
        </p:txBody>
      </p:sp>
      <p:sp>
        <p:nvSpPr>
          <p:cNvPr id="549" name="Google Shape;549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With any permutation                         over token indices, we can factorise our dLLM into an autoregressive formulation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Where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are the visible/unmasked tokens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     is the next masked token to be predicted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50" name="Google Shape;550;p61" title="{&quot;red&quot;:0,&quot;green&quot;:0,&quot;blue&quot;:0,&quot;origURL&quot;:&quot;https://www.codecogs.com/eqnedit.php?latex=p(x)%20%3D%20%5Cprod_i%20p(x_%7Bo(i)%7D%7Cx_%7Bo(%3Ci)%7D)#0&quot;,&quot;size&quot;:18,&quot;width&quot;:670.9133858267717,&quot;height&quot;:269.00787401574803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400" y="1973000"/>
            <a:ext cx="3062400" cy="6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1" title="{&quot;red&quot;:0,&quot;green&quot;:0,&quot;blue&quot;:0,&quot;origURL&quot;:&quot;https://www.codecogs.com/eqnedit.php?latex=x_%7Bo(%3Ci)%7D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00" y="3024050"/>
            <a:ext cx="548640" cy="19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1" title="{&quot;red&quot;:0,&quot;green&quot;:0,&quot;blue&quot;:0,&quot;origURL&quot;:&quot;https://www.codecogs.com/eqnedit.php?latex=x_%7Bo(i)%7D#0&quot;,&quot;size&quot;:18,&quot;width&quot;:670.9133858267717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243" y="3411425"/>
            <a:ext cx="536907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1" title="{&quot;red&quot;:0,&quot;green&quot;:0,&quot;blue&quot;:0,&quot;origURL&quot;:&quot;https://www.codecogs.com/eqnedit.php?latex=o%3A%20%5BL%5D%20%5Cto%20%5BL%5D#0&quot;,&quot;size&quot;:18,&quot;width&quot;:670.9133858267717,&quot;height&quot;:269.00787401574803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0400" y="1269350"/>
            <a:ext cx="1313307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dLLMs are all the rage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They’re weird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They’re fun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 (seem to) scale OK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They’re better than ARMs in </a:t>
            </a:r>
            <a:r>
              <a:rPr i="1" lang="en">
                <a:solidFill>
                  <a:schemeClr val="dk1"/>
                </a:solidFill>
              </a:rPr>
              <a:t>some</a:t>
            </a:r>
            <a:r>
              <a:rPr lang="en">
                <a:solidFill>
                  <a:schemeClr val="dk1"/>
                </a:solidFill>
              </a:rPr>
              <a:t> tasks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E.g. reversal curse, sudoku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They’re fast!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075" y="123375"/>
            <a:ext cx="2687801" cy="19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 title="animation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000" y="2169075"/>
            <a:ext cx="3789300" cy="20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6050" y="3962727"/>
            <a:ext cx="4857774" cy="10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213900" y="2513275"/>
            <a:ext cx="4774500" cy="12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3311900" y="3962725"/>
            <a:ext cx="5520300" cy="103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2"/>
          <p:cNvSpPr txBox="1"/>
          <p:nvPr>
            <p:ph type="title"/>
          </p:nvPr>
        </p:nvSpPr>
        <p:spPr>
          <a:xfrm>
            <a:off x="311700" y="22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Random-order Transformers work about as well as a dLLM (at the end of training)</a:t>
            </a:r>
            <a:endParaRPr/>
          </a:p>
        </p:txBody>
      </p:sp>
      <p:sp>
        <p:nvSpPr>
          <p:cNvPr id="559" name="Google Shape;559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300" y="1313425"/>
            <a:ext cx="6472474" cy="37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is ‘random ordered’ actually desirable?</a:t>
            </a:r>
            <a:endParaRPr/>
          </a:p>
        </p:txBody>
      </p:sp>
      <p:sp>
        <p:nvSpPr>
          <p:cNvPr id="566" name="Google Shape;566;p63"/>
          <p:cNvSpPr txBox="1"/>
          <p:nvPr>
            <p:ph idx="1" type="body"/>
          </p:nvPr>
        </p:nvSpPr>
        <p:spPr>
          <a:xfrm>
            <a:off x="311700" y="987350"/>
            <a:ext cx="34509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(perhaps </a:t>
            </a:r>
            <a:r>
              <a:rPr lang="en">
                <a:solidFill>
                  <a:schemeClr val="dk1"/>
                </a:solidFill>
              </a:rPr>
              <a:t>unsurprisingly</a:t>
            </a:r>
            <a:r>
              <a:rPr lang="en">
                <a:solidFill>
                  <a:schemeClr val="dk1"/>
                </a:solidFill>
              </a:rPr>
              <a:t>) no.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L2R or R2L are easier to model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Since a dLLM optimises all orders uniformly they: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Don’t naturally concentrate capacity on more favourable orderings (L2R, R2L)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Obtain a </a:t>
            </a:r>
            <a:r>
              <a:rPr lang="en">
                <a:solidFill>
                  <a:schemeClr val="dk1"/>
                </a:solidFill>
              </a:rPr>
              <a:t>significantly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looser</a:t>
            </a:r>
            <a:r>
              <a:rPr lang="en">
                <a:solidFill>
                  <a:schemeClr val="dk1"/>
                </a:solidFill>
              </a:rPr>
              <a:t> approximation to the underlying data distribution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67" name="Google Shape;5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050" y="1467675"/>
            <a:ext cx="5091350" cy="2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3"/>
          <p:cNvSpPr/>
          <p:nvPr/>
        </p:nvSpPr>
        <p:spPr>
          <a:xfrm>
            <a:off x="240800" y="1959425"/>
            <a:ext cx="3450900" cy="312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is ‘random ordered’ actually desirable?</a:t>
            </a:r>
            <a:endParaRPr/>
          </a:p>
        </p:txBody>
      </p:sp>
      <p:sp>
        <p:nvSpPr>
          <p:cNvPr id="574" name="Google Shape;574;p64"/>
          <p:cNvSpPr txBox="1"/>
          <p:nvPr>
            <p:ph idx="1" type="body"/>
          </p:nvPr>
        </p:nvSpPr>
        <p:spPr>
          <a:xfrm>
            <a:off x="311700" y="987350"/>
            <a:ext cx="34509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(perhaps unsurprisingly) no.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L2R or R2L are easier to model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Since a dLLM optimises all orders uniformly they: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Don’t naturally concentrate capacity on more favourable orderings (L2R, R2L)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Obtain a significantly looser approximation to the underlying data distribution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75" name="Google Shape;57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050" y="1467675"/>
            <a:ext cx="5091350" cy="2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4"/>
          <p:cNvSpPr/>
          <p:nvPr/>
        </p:nvSpPr>
        <p:spPr>
          <a:xfrm>
            <a:off x="240800" y="2571750"/>
            <a:ext cx="3450900" cy="251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is ‘random ordered’ actually desirable?</a:t>
            </a:r>
            <a:endParaRPr/>
          </a:p>
        </p:txBody>
      </p:sp>
      <p:sp>
        <p:nvSpPr>
          <p:cNvPr id="582" name="Google Shape;582;p65"/>
          <p:cNvSpPr txBox="1"/>
          <p:nvPr>
            <p:ph idx="1" type="body"/>
          </p:nvPr>
        </p:nvSpPr>
        <p:spPr>
          <a:xfrm>
            <a:off x="311700" y="987350"/>
            <a:ext cx="34509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(perhaps unsurprisingly) no.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L2R or R2L are easier to model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Since a dLLM optimises all orders uniformly they: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Don’t naturally concentrate capacity on more favourable orderings (L2R, R2L)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Obtain a significantly looser approximation to the underlying data distribution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83" name="Google Shape;58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050" y="1467675"/>
            <a:ext cx="5091350" cy="2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5"/>
          <p:cNvSpPr/>
          <p:nvPr/>
        </p:nvSpPr>
        <p:spPr>
          <a:xfrm>
            <a:off x="240800" y="3802850"/>
            <a:ext cx="3450900" cy="12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is ‘random ordered’ actually desirable?</a:t>
            </a:r>
            <a:endParaRPr/>
          </a:p>
        </p:txBody>
      </p:sp>
      <p:sp>
        <p:nvSpPr>
          <p:cNvPr id="590" name="Google Shape;590;p66"/>
          <p:cNvSpPr txBox="1"/>
          <p:nvPr>
            <p:ph idx="1" type="body"/>
          </p:nvPr>
        </p:nvSpPr>
        <p:spPr>
          <a:xfrm>
            <a:off x="311700" y="987350"/>
            <a:ext cx="34509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(perhaps unsurprisingly) no.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L2R or R2L are easier to model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Since a dLLM optimises all orders uniformly they: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Don’t naturally concentrate capacity on more favourable orderings (L2R, R2L)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Obtain a significantly looser approximation to the underlying data distribution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91" name="Google Shape;5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050" y="1467675"/>
            <a:ext cx="5091350" cy="282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L2R or R2L better than a random order?</a:t>
            </a:r>
            <a:endParaRPr/>
          </a:p>
        </p:txBody>
      </p:sp>
      <p:sp>
        <p:nvSpPr>
          <p:cNvPr id="597" name="Google Shape;597;p67"/>
          <p:cNvSpPr txBox="1"/>
          <p:nvPr>
            <p:ph idx="1" type="body"/>
          </p:nvPr>
        </p:nvSpPr>
        <p:spPr>
          <a:xfrm>
            <a:off x="311700" y="1152475"/>
            <a:ext cx="389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“Most data in natural language approximately satisfies a Markov assumption”</a:t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So random ordering/permutations increase the required Markov neighbourhood size </a:t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Although full              attention </a:t>
            </a:r>
            <a:r>
              <a:rPr i="1" lang="en" sz="1395">
                <a:solidFill>
                  <a:schemeClr val="dk1"/>
                </a:solidFill>
              </a:rPr>
              <a:t>could </a:t>
            </a:r>
            <a:r>
              <a:rPr lang="en" sz="1395">
                <a:solidFill>
                  <a:schemeClr val="dk1"/>
                </a:solidFill>
              </a:rPr>
              <a:t>solve this, it’s still harder to learn the </a:t>
            </a:r>
            <a:r>
              <a:rPr lang="en" sz="1395">
                <a:solidFill>
                  <a:schemeClr val="dk1"/>
                </a:solidFill>
              </a:rPr>
              <a:t>optimal</a:t>
            </a:r>
            <a:r>
              <a:rPr lang="en" sz="1395">
                <a:solidFill>
                  <a:schemeClr val="dk1"/>
                </a:solidFill>
              </a:rPr>
              <a:t> solution for all permutations at once</a:t>
            </a:r>
            <a:endParaRPr sz="1395">
              <a:solidFill>
                <a:schemeClr val="dk1"/>
              </a:solidFill>
            </a:endParaRPr>
          </a:p>
        </p:txBody>
      </p:sp>
      <p:pic>
        <p:nvPicPr>
          <p:cNvPr id="598" name="Google Shape;5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627" y="1454300"/>
            <a:ext cx="4938376" cy="30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7" title="{&quot;red&quot;:0,&quot;green&quot;:0,&quot;blue&quot;:0,&quot;origURL&quot;:&quot;https://www.codecogs.com/eqnedit.php?latex=k#0&quot;,&quot;size&quot;:13.949999570846558,&quot;width&quot;:306.61417322834643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0675" y="3077550"/>
            <a:ext cx="112750" cy="1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7" title="{&quot;red&quot;:0,&quot;green&quot;:0,&quot;blue&quot;:0,&quot;origURL&quot;:&quot;https://www.codecogs.com/eqnedit.php?latex=p(x_n%20%7C%20x_%7B1%3An-1%7D)%20%5Capprox%20p(x_n%20%7C%20x_%7Bn-k%3An-1%7D)#0&quot;,&quot;size&quot;:18,&quot;width&quot;:306.61417322834643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025" y="2015700"/>
            <a:ext cx="2831399" cy="2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7" title="{&quot;red&quot;:0,&quot;green&quot;:0,&quot;blue&quot;:0,&quot;origURL&quot;:&quot;https://www.codecogs.com/eqnedit.php?latex=L%20%5Ctimes%20L#0&quot;,&quot;size&quot;:13.949999809265137,&quot;width&quot;:306.61417322834643,&quot;height&quot;:269.0078740157481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0475" y="3824875"/>
            <a:ext cx="494290" cy="135531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7"/>
          <p:cNvSpPr/>
          <p:nvPr/>
        </p:nvSpPr>
        <p:spPr>
          <a:xfrm>
            <a:off x="227900" y="2468625"/>
            <a:ext cx="3894000" cy="256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67"/>
          <p:cNvSpPr/>
          <p:nvPr/>
        </p:nvSpPr>
        <p:spPr>
          <a:xfrm>
            <a:off x="4205625" y="1331925"/>
            <a:ext cx="4869600" cy="312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L2R or R2L better than a random order?</a:t>
            </a:r>
            <a:endParaRPr/>
          </a:p>
        </p:txBody>
      </p:sp>
      <p:sp>
        <p:nvSpPr>
          <p:cNvPr id="609" name="Google Shape;609;p68"/>
          <p:cNvSpPr txBox="1"/>
          <p:nvPr>
            <p:ph idx="1" type="body"/>
          </p:nvPr>
        </p:nvSpPr>
        <p:spPr>
          <a:xfrm>
            <a:off x="311700" y="1152475"/>
            <a:ext cx="389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“Most data in natural language approximately satisfies a Markov assumption”</a:t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So random ordering/permutations increase the required Markov neighbourhood size </a:t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Although full              attention </a:t>
            </a:r>
            <a:r>
              <a:rPr i="1" lang="en" sz="1395">
                <a:solidFill>
                  <a:schemeClr val="dk1"/>
                </a:solidFill>
              </a:rPr>
              <a:t>could </a:t>
            </a:r>
            <a:r>
              <a:rPr lang="en" sz="1395">
                <a:solidFill>
                  <a:schemeClr val="dk1"/>
                </a:solidFill>
              </a:rPr>
              <a:t>solve this, it’s still harder to learn the optimal solution for all permutations at once</a:t>
            </a:r>
            <a:endParaRPr sz="1395">
              <a:solidFill>
                <a:schemeClr val="dk1"/>
              </a:solidFill>
            </a:endParaRPr>
          </a:p>
        </p:txBody>
      </p:sp>
      <p:pic>
        <p:nvPicPr>
          <p:cNvPr id="610" name="Google Shape;6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627" y="1454300"/>
            <a:ext cx="4938376" cy="30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68" title="{&quot;red&quot;:0,&quot;green&quot;:0,&quot;blue&quot;:0,&quot;origURL&quot;:&quot;https://www.codecogs.com/eqnedit.php?latex=k#0&quot;,&quot;size&quot;:13.949999570846558,&quot;width&quot;:306.61417322834643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0675" y="3077550"/>
            <a:ext cx="112750" cy="1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68" title="{&quot;red&quot;:0,&quot;green&quot;:0,&quot;blue&quot;:0,&quot;origURL&quot;:&quot;https://www.codecogs.com/eqnedit.php?latex=p(x_n%20%7C%20x_%7B1%3An-1%7D)%20%5Capprox%20p(x_n%20%7C%20x_%7Bn-k%3An-1%7D)#0&quot;,&quot;size&quot;:18,&quot;width&quot;:306.61417322834643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025" y="2015700"/>
            <a:ext cx="2831399" cy="2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68" title="{&quot;red&quot;:0,&quot;green&quot;:0,&quot;blue&quot;:0,&quot;origURL&quot;:&quot;https://www.codecogs.com/eqnedit.php?latex=L%20%5Ctimes%20L#0&quot;,&quot;size&quot;:13.949999809265137,&quot;width&quot;:306.61417322834643,&quot;height&quot;:269.0078740157481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0475" y="3824875"/>
            <a:ext cx="494290" cy="135531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68"/>
          <p:cNvSpPr/>
          <p:nvPr/>
        </p:nvSpPr>
        <p:spPr>
          <a:xfrm>
            <a:off x="227900" y="2468625"/>
            <a:ext cx="3894000" cy="256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L2R or R2L better than a random order?</a:t>
            </a:r>
            <a:endParaRPr/>
          </a:p>
        </p:txBody>
      </p:sp>
      <p:sp>
        <p:nvSpPr>
          <p:cNvPr id="620" name="Google Shape;620;p69"/>
          <p:cNvSpPr txBox="1"/>
          <p:nvPr>
            <p:ph idx="1" type="body"/>
          </p:nvPr>
        </p:nvSpPr>
        <p:spPr>
          <a:xfrm>
            <a:off x="311700" y="1152475"/>
            <a:ext cx="389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“Most data in natural language approximately satisfies a Markov assumption”</a:t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So random ordering/permutations increase the required Markov neighbourhood size </a:t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Although full              attention </a:t>
            </a:r>
            <a:r>
              <a:rPr i="1" lang="en" sz="1395">
                <a:solidFill>
                  <a:schemeClr val="dk1"/>
                </a:solidFill>
              </a:rPr>
              <a:t>could </a:t>
            </a:r>
            <a:r>
              <a:rPr lang="en" sz="1395">
                <a:solidFill>
                  <a:schemeClr val="dk1"/>
                </a:solidFill>
              </a:rPr>
              <a:t>solve this, it’s still harder to learn the optimal solution for all permutations at once</a:t>
            </a:r>
            <a:endParaRPr sz="1395">
              <a:solidFill>
                <a:schemeClr val="dk1"/>
              </a:solidFill>
            </a:endParaRPr>
          </a:p>
        </p:txBody>
      </p:sp>
      <p:pic>
        <p:nvPicPr>
          <p:cNvPr id="621" name="Google Shape;62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627" y="1454300"/>
            <a:ext cx="4938376" cy="30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9" title="{&quot;red&quot;:0,&quot;green&quot;:0,&quot;blue&quot;:0,&quot;origURL&quot;:&quot;https://www.codecogs.com/eqnedit.php?latex=k#0&quot;,&quot;size&quot;:13.949999570846558,&quot;width&quot;:306.61417322834643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0675" y="3077550"/>
            <a:ext cx="112750" cy="1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69" title="{&quot;red&quot;:0,&quot;green&quot;:0,&quot;blue&quot;:0,&quot;origURL&quot;:&quot;https://www.codecogs.com/eqnedit.php?latex=p(x_n%20%7C%20x_%7B1%3An-1%7D)%20%5Capprox%20p(x_n%20%7C%20x_%7Bn-k%3An-1%7D)#0&quot;,&quot;size&quot;:18,&quot;width&quot;:306.61417322834643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025" y="2015700"/>
            <a:ext cx="2831399" cy="2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9" title="{&quot;red&quot;:0,&quot;green&quot;:0,&quot;blue&quot;:0,&quot;origURL&quot;:&quot;https://www.codecogs.com/eqnedit.php?latex=L%20%5Ctimes%20L#0&quot;,&quot;size&quot;:13.949999809265137,&quot;width&quot;:306.61417322834643,&quot;height&quot;:269.0078740157481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0475" y="3824875"/>
            <a:ext cx="494290" cy="135531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9"/>
          <p:cNvSpPr/>
          <p:nvPr/>
        </p:nvSpPr>
        <p:spPr>
          <a:xfrm>
            <a:off x="227900" y="3777050"/>
            <a:ext cx="3894000" cy="12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L2R or R2L better than a random order?</a:t>
            </a:r>
            <a:endParaRPr/>
          </a:p>
        </p:txBody>
      </p:sp>
      <p:sp>
        <p:nvSpPr>
          <p:cNvPr id="631" name="Google Shape;631;p70"/>
          <p:cNvSpPr txBox="1"/>
          <p:nvPr>
            <p:ph idx="1" type="body"/>
          </p:nvPr>
        </p:nvSpPr>
        <p:spPr>
          <a:xfrm>
            <a:off x="311700" y="1152475"/>
            <a:ext cx="389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“Most data in natural language approximately satisfies a Markov assumption”</a:t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So random ordering/permutations increase the required Markov neighbourhood size </a:t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en" sz="1395">
                <a:solidFill>
                  <a:schemeClr val="dk1"/>
                </a:solidFill>
              </a:rPr>
              <a:t>Although full              attention </a:t>
            </a:r>
            <a:r>
              <a:rPr i="1" lang="en" sz="1395">
                <a:solidFill>
                  <a:schemeClr val="dk1"/>
                </a:solidFill>
              </a:rPr>
              <a:t>could </a:t>
            </a:r>
            <a:r>
              <a:rPr lang="en" sz="1395">
                <a:solidFill>
                  <a:schemeClr val="dk1"/>
                </a:solidFill>
              </a:rPr>
              <a:t>solve this, it’s still harder to learn the optimal solution for all permutations at once</a:t>
            </a:r>
            <a:endParaRPr sz="1395">
              <a:solidFill>
                <a:schemeClr val="dk1"/>
              </a:solidFill>
            </a:endParaRPr>
          </a:p>
        </p:txBody>
      </p:sp>
      <p:pic>
        <p:nvPicPr>
          <p:cNvPr id="632" name="Google Shape;63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627" y="1454300"/>
            <a:ext cx="4938376" cy="30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70" title="{&quot;red&quot;:0,&quot;green&quot;:0,&quot;blue&quot;:0,&quot;origURL&quot;:&quot;https://www.codecogs.com/eqnedit.php?latex=k#0&quot;,&quot;size&quot;:13.949999570846558,&quot;width&quot;:306.61417322834643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0675" y="3077550"/>
            <a:ext cx="112750" cy="1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70" title="{&quot;red&quot;:0,&quot;green&quot;:0,&quot;blue&quot;:0,&quot;origURL&quot;:&quot;https://www.codecogs.com/eqnedit.php?latex=p(x_n%20%7C%20x_%7B1%3An-1%7D)%20%5Capprox%20p(x_n%20%7C%20x_%7Bn-k%3An-1%7D)#0&quot;,&quot;size&quot;:18,&quot;width&quot;:306.61417322834643,&quot;height&quot;:269.00787401574803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025" y="2015700"/>
            <a:ext cx="2831399" cy="2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70" title="{&quot;red&quot;:0,&quot;green&quot;:0,&quot;blue&quot;:0,&quot;origURL&quot;:&quot;https://www.codecogs.com/eqnedit.php?latex=L%20%5Ctimes%20L#0&quot;,&quot;size&quot;:13.949999809265137,&quot;width&quot;:306.61417322834643,&quot;height&quot;:269.0078740157481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0475" y="3824875"/>
            <a:ext cx="494290" cy="135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Can we fix the ELBO?</a:t>
            </a:r>
            <a:endParaRPr/>
          </a:p>
        </p:txBody>
      </p:sp>
      <p:sp>
        <p:nvSpPr>
          <p:cNvPr id="641" name="Google Shape;641;p71"/>
          <p:cNvSpPr txBox="1"/>
          <p:nvPr>
            <p:ph idx="1" type="body"/>
          </p:nvPr>
        </p:nvSpPr>
        <p:spPr>
          <a:xfrm>
            <a:off x="311700" y="984400"/>
            <a:ext cx="8520600" cy="40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dLLMs optimise the loss with a sum-log objective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But maybe instead we should optimise a log-sum objective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This will get dominated by the best generation order, rather than requiring all orders to generate well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2" name="Google Shape;642;p71" title="{&quot;red&quot;:0,&quot;green&quot;:0,&quot;blue&quot;:0,&quot;origURL&quot;:&quot;https://www.codecogs.com/eqnedit.php?latex=%5Cbegin%7Balign%7D%5Cmathcal%7BL%7D_%5Ctext%7Bdiff%7D%20%26%3D%20%5Cmathbb%7BE%7D_%7Bq_%5Ctext%7Bmask%7D%7D%5Cleft%5B%20-%20%5Clog%20p_%5Ctheta%20(x_%5Ctext%7Bmask%7D%20%7C%20x_%5Ctext%7Bnon-mask%7D)%20%5Cright%5D%20%5C%5C%5C%5C%20%26%3D%20-%5Cfrac%7B1%7D%7B%7C%5Cmathcal%7BO%7D%7C%7D%20%5Csum_%7Bo%20%5Cin%20%5Cmathcal%7BO%7D%7D%20%5Clog%20p_%5Ctheta%5E%7B(o)%7D(x)%20%5Cend%7Balign%7D#0&quot;,&quot;size&quot;:18,&quot;width&quot;:670.9133858267717,&quot;height&quot;:269.00787401574803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650" y="1498625"/>
            <a:ext cx="4339326" cy="10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71" title="{&quot;red&quot;:0,&quot;green&quot;:0,&quot;blue&quot;:0,&quot;origURL&quot;:&quot;https://www.codecogs.com/eqnedit.php?latex=%5Cmathcal%7BL%7D_%5Ctext%7Bcorrect%7D%20%3D%20-%20%5Clog%20%20%5Csum_%7Bo%20%5Cin%20%5Cmathcal%7BO%7D%7D%20p(o)p_%5Ctheta%5E%7B(o)%7D(x)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4825" y="3207375"/>
            <a:ext cx="3652376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71"/>
          <p:cNvSpPr/>
          <p:nvPr/>
        </p:nvSpPr>
        <p:spPr>
          <a:xfrm>
            <a:off x="150525" y="2739100"/>
            <a:ext cx="8563800" cy="226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dLLMs are all the rage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They’re weird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They’re fun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 (seem to) scale OK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They’re better than ARMs in </a:t>
            </a:r>
            <a:r>
              <a:rPr i="1" lang="en">
                <a:solidFill>
                  <a:schemeClr val="dk1"/>
                </a:solidFill>
              </a:rPr>
              <a:t>some</a:t>
            </a:r>
            <a:r>
              <a:rPr lang="en">
                <a:solidFill>
                  <a:schemeClr val="dk1"/>
                </a:solidFill>
              </a:rPr>
              <a:t> tasks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E.g. reversal curse, sudoku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They’re fast!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075" y="123375"/>
            <a:ext cx="2687801" cy="19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 title="animation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000" y="2169075"/>
            <a:ext cx="3789300" cy="20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6050" y="3962727"/>
            <a:ext cx="4857774" cy="10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/>
          <p:nvPr/>
        </p:nvSpPr>
        <p:spPr>
          <a:xfrm>
            <a:off x="213900" y="3222750"/>
            <a:ext cx="4774500" cy="54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Can we fix the ELBO?</a:t>
            </a:r>
            <a:endParaRPr/>
          </a:p>
        </p:txBody>
      </p:sp>
      <p:sp>
        <p:nvSpPr>
          <p:cNvPr id="650" name="Google Shape;650;p72"/>
          <p:cNvSpPr txBox="1"/>
          <p:nvPr>
            <p:ph idx="1" type="body"/>
          </p:nvPr>
        </p:nvSpPr>
        <p:spPr>
          <a:xfrm>
            <a:off x="311700" y="984400"/>
            <a:ext cx="8520600" cy="40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dLLMs optimise the loss with a sum-log objective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But maybe instead we should optimise a log-sum objective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This will get dominated by the best generation order, rather than requiring all orders to generate well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51" name="Google Shape;651;p72" title="{&quot;red&quot;:0,&quot;green&quot;:0,&quot;blue&quot;:0,&quot;origURL&quot;:&quot;https://www.codecogs.com/eqnedit.php?latex=%5Cbegin%7Balign%7D%5Cmathcal%7BL%7D_%5Ctext%7Bdiff%7D%20%26%3D%20%5Cmathbb%7BE%7D_%7Bq_%5Ctext%7Bmask%7D%7D%5Cleft%5B%20-%20%5Clog%20p_%5Ctheta%20(x_%5Ctext%7Bmask%7D%20%7C%20x_%5Ctext%7Bnon-mask%7D)%20%5Cright%5D%20%5C%5C%5C%5C%20%26%3D%20-%5Cfrac%7B1%7D%7B%7C%5Cmathcal%7BO%7D%7C%7D%20%5Csum_%7Bo%20%5Cin%20%5Cmathcal%7BO%7D%7D%20%5Clog%20p_%5Ctheta%5E%7B(o)%7D(x)%20%5Cend%7Balign%7D#0&quot;,&quot;size&quot;:18,&quot;width&quot;:670.9133858267717,&quot;height&quot;:269.00787401574803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650" y="1498625"/>
            <a:ext cx="4339326" cy="10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72" title="{&quot;red&quot;:0,&quot;green&quot;:0,&quot;blue&quot;:0,&quot;origURL&quot;:&quot;https://www.codecogs.com/eqnedit.php?latex=%5Cmathcal%7BL%7D_%5Ctext%7Bcorrect%7D%20%3D%20-%20%5Clog%20%20%5Csum_%7Bo%20%5Cin%20%5Cmathcal%7BO%7D%7D%20p(o)p_%5Ctheta%5E%7B(o)%7D(x)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4825" y="3207375"/>
            <a:ext cx="3652376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72"/>
          <p:cNvSpPr/>
          <p:nvPr/>
        </p:nvSpPr>
        <p:spPr>
          <a:xfrm>
            <a:off x="150525" y="3930650"/>
            <a:ext cx="8563800" cy="10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Can we fix the ELBO?</a:t>
            </a:r>
            <a:endParaRPr/>
          </a:p>
        </p:txBody>
      </p:sp>
      <p:sp>
        <p:nvSpPr>
          <p:cNvPr id="659" name="Google Shape;659;p73"/>
          <p:cNvSpPr txBox="1"/>
          <p:nvPr>
            <p:ph idx="1" type="body"/>
          </p:nvPr>
        </p:nvSpPr>
        <p:spPr>
          <a:xfrm>
            <a:off x="311700" y="984400"/>
            <a:ext cx="8520600" cy="40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dLLMs optimise the loss with a sum-log objective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But maybe instead we should optimise a log-sum objective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This will get dominated by the best generation order, rather than requiring all orders to generate well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60" name="Google Shape;660;p73" title="{&quot;red&quot;:0,&quot;green&quot;:0,&quot;blue&quot;:0,&quot;origURL&quot;:&quot;https://www.codecogs.com/eqnedit.php?latex=%5Cbegin%7Balign%7D%5Cmathcal%7BL%7D_%5Ctext%7Bdiff%7D%20%26%3D%20%5Cmathbb%7BE%7D_%7Bq_%5Ctext%7Bmask%7D%7D%5Cleft%5B%20-%20%5Clog%20p_%5Ctheta%20(x_%5Ctext%7Bmask%7D%20%7C%20x_%5Ctext%7Bnon-mask%7D)%20%5Cright%5D%20%5C%5C%5C%5C%20%26%3D%20-%5Cfrac%7B1%7D%7B%7C%5Cmathcal%7BO%7D%7C%7D%20%5Csum_%7Bo%20%5Cin%20%5Cmathcal%7BO%7D%7D%20%5Clog%20p_%5Ctheta%5E%7B(o)%7D(x)%20%5Cend%7Balign%7D#0&quot;,&quot;size&quot;:18,&quot;width&quot;:670.9133858267717,&quot;height&quot;:269.00787401574803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650" y="1498625"/>
            <a:ext cx="4339326" cy="10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73" title="{&quot;red&quot;:0,&quot;green&quot;:0,&quot;blue&quot;:0,&quot;origURL&quot;:&quot;https://www.codecogs.com/eqnedit.php?latex=%5Cmathcal%7BL%7D_%5Ctext%7Bcorrect%7D%20%3D%20-%20%5Clog%20%20%5Csum_%7Bo%20%5Cin%20%5Cmathcal%7BO%7D%7D%20p(o)p_%5Ctheta%5E%7B(o)%7D(x)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4825" y="3207375"/>
            <a:ext cx="3652376" cy="6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4"/>
          <p:cNvSpPr txBox="1"/>
          <p:nvPr>
            <p:ph idx="1" type="body"/>
          </p:nvPr>
        </p:nvSpPr>
        <p:spPr>
          <a:xfrm>
            <a:off x="311700" y="353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With four permutations                                      we see that the log-sum loss does recover the optimal loss of L2R &amp; R2L (albeit with 4x the computation)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67" name="Google Shape;66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750" y="1297925"/>
            <a:ext cx="5875777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74" title="{&quot;red&quot;:0,&quot;green&quot;:0,&quot;blue&quot;:0,&quot;origURL&quot;:&quot;https://www.codecogs.com/eqnedit.php?latex=%5Cmathcal%7BO%7D%20%3D%20%5C%7B%5Ctext%7BL2R%7D%2C%20%5Ctext%7BR2L%7D%2C%20o_%5Ctext%7Brandom%7D%5E%7B(1)%7D%2C%20o_%5Ctext%7Brandom%7D%5E%7B(2)%7D%5C%7D#0&quot;,&quot;size&quot;:18,&quot;width&quot;:670.9133858267717,&quot;height&quot;:269.00787401574803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4425" y="503175"/>
            <a:ext cx="2271123" cy="2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74" name="Google Shape;674;p75"/>
          <p:cNvSpPr txBox="1"/>
          <p:nvPr>
            <p:ph idx="1" type="body"/>
          </p:nvPr>
        </p:nvSpPr>
        <p:spPr>
          <a:xfrm>
            <a:off x="311700" y="1152475"/>
            <a:ext cx="5213700" cy="3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 don’t think this is a death knell for dLLMs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Even if L2R gives us a better loss than some random permutation, that doesn’t mean L2R is the optimal ordering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Especially for a lot of the ParallelBench tasks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Anyway, there’s a tradeoff between performance and speed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Plus, dLLMs are basically only a year old at this point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There are lots of fancy things we’ve yet to try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Edit-diffusion models seem promising imo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75" name="Google Shape;67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700" y="1703756"/>
            <a:ext cx="3398379" cy="231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1700" y="1312900"/>
            <a:ext cx="3475375" cy="498654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75"/>
          <p:cNvSpPr/>
          <p:nvPr/>
        </p:nvSpPr>
        <p:spPr>
          <a:xfrm>
            <a:off x="227900" y="1152475"/>
            <a:ext cx="5244300" cy="366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8" name="Google Shape;678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825" y="115488"/>
            <a:ext cx="695325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75"/>
          <p:cNvSpPr/>
          <p:nvPr/>
        </p:nvSpPr>
        <p:spPr>
          <a:xfrm>
            <a:off x="5317525" y="1236900"/>
            <a:ext cx="3682500" cy="324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85" name="Google Shape;685;p76"/>
          <p:cNvSpPr txBox="1"/>
          <p:nvPr>
            <p:ph idx="1" type="body"/>
          </p:nvPr>
        </p:nvSpPr>
        <p:spPr>
          <a:xfrm>
            <a:off x="311700" y="1152475"/>
            <a:ext cx="5213700" cy="3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 don’t think this is a death knell for dLLMs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Even if L2R gives us a better loss than some random permutation, that doesn’t mean L2R is the optimal ordering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Especially for a lot of the ParallelBench tasks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Anyway, there’s a tradeoff between performance and speed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Plus, dLLMs are basically only a year old at this point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There are lots of fancy things we’ve yet to try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Edit-diffusion models seem promising imo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86" name="Google Shape;68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700" y="1703756"/>
            <a:ext cx="3398379" cy="231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1700" y="1312900"/>
            <a:ext cx="3475375" cy="498654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76"/>
          <p:cNvSpPr/>
          <p:nvPr/>
        </p:nvSpPr>
        <p:spPr>
          <a:xfrm>
            <a:off x="227900" y="1575725"/>
            <a:ext cx="5244300" cy="324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9" name="Google Shape;689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825" y="115488"/>
            <a:ext cx="695325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76"/>
          <p:cNvSpPr/>
          <p:nvPr/>
        </p:nvSpPr>
        <p:spPr>
          <a:xfrm>
            <a:off x="5317525" y="1236900"/>
            <a:ext cx="3682500" cy="324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96" name="Google Shape;696;p77"/>
          <p:cNvSpPr txBox="1"/>
          <p:nvPr>
            <p:ph idx="1" type="body"/>
          </p:nvPr>
        </p:nvSpPr>
        <p:spPr>
          <a:xfrm>
            <a:off x="311700" y="1152475"/>
            <a:ext cx="5213700" cy="3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 don’t think this is a death knell for dLLMs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Even if L2R gives us a better loss than some random permutation, that doesn’t mean L2R is the optimal ordering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Especially for a lot of the ParallelBench tasks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Anyway, there’s a tradeoff between performance and speed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Plus, dLLMs are basically only a year old at this point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There are lots of fancy things we’ve yet to try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Edit-diffusion models seem promising imo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97" name="Google Shape;69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700" y="1703756"/>
            <a:ext cx="3398379" cy="231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1700" y="1312900"/>
            <a:ext cx="3475375" cy="498654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7"/>
          <p:cNvSpPr/>
          <p:nvPr/>
        </p:nvSpPr>
        <p:spPr>
          <a:xfrm>
            <a:off x="227900" y="2539525"/>
            <a:ext cx="5244300" cy="228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0" name="Google Shape;700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825" y="115488"/>
            <a:ext cx="695325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77"/>
          <p:cNvSpPr/>
          <p:nvPr/>
        </p:nvSpPr>
        <p:spPr>
          <a:xfrm>
            <a:off x="5524650" y="1236900"/>
            <a:ext cx="3475500" cy="324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07" name="Google Shape;707;p78"/>
          <p:cNvSpPr txBox="1"/>
          <p:nvPr>
            <p:ph idx="1" type="body"/>
          </p:nvPr>
        </p:nvSpPr>
        <p:spPr>
          <a:xfrm>
            <a:off x="311700" y="1152475"/>
            <a:ext cx="5213700" cy="3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 don’t think this is a death knell for dLLMs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Even if L2R gives us a better loss than some random permutation, that doesn’t mean L2R is the optimal ordering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Especially for a lot of the ParallelBench tasks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Anyway, there’s a tradeoff between performance and speed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Plus, dLLMs are basically only a year old at this point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There are lots of fancy things we’ve yet to try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Edit-diffusion models seem promising imo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8" name="Google Shape;7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700" y="1703756"/>
            <a:ext cx="3398379" cy="231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1700" y="1312900"/>
            <a:ext cx="3475375" cy="498654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78"/>
          <p:cNvSpPr/>
          <p:nvPr/>
        </p:nvSpPr>
        <p:spPr>
          <a:xfrm>
            <a:off x="227900" y="2758675"/>
            <a:ext cx="5244300" cy="206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1" name="Google Shape;711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825" y="115488"/>
            <a:ext cx="695325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78"/>
          <p:cNvSpPr/>
          <p:nvPr/>
        </p:nvSpPr>
        <p:spPr>
          <a:xfrm>
            <a:off x="5524650" y="1236900"/>
            <a:ext cx="3475500" cy="324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18" name="Google Shape;718;p79"/>
          <p:cNvSpPr txBox="1"/>
          <p:nvPr>
            <p:ph idx="1" type="body"/>
          </p:nvPr>
        </p:nvSpPr>
        <p:spPr>
          <a:xfrm>
            <a:off x="311700" y="1152475"/>
            <a:ext cx="5213700" cy="3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 don’t think this is a death knell for dLLMs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Even if L2R gives us a better loss than some random permutation, that doesn’t mean L2R is the optimal ordering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Especially for a lot of the ParallelBench tasks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Anyway, there’s a tradeoff between performance and speed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Plus, dLLMs are basically only a year old at this point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There are lots of fancy things we’ve yet to try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Edit-diffusion models seem promising imo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19" name="Google Shape;71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700" y="1703756"/>
            <a:ext cx="3398379" cy="231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1700" y="1312900"/>
            <a:ext cx="3475375" cy="498654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79"/>
          <p:cNvSpPr/>
          <p:nvPr/>
        </p:nvSpPr>
        <p:spPr>
          <a:xfrm>
            <a:off x="227900" y="3403225"/>
            <a:ext cx="5244300" cy="141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2" name="Google Shape;722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825" y="115488"/>
            <a:ext cx="695325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9"/>
          <p:cNvSpPr/>
          <p:nvPr/>
        </p:nvSpPr>
        <p:spPr>
          <a:xfrm>
            <a:off x="5524650" y="1236900"/>
            <a:ext cx="3475500" cy="324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29" name="Google Shape;729;p80"/>
          <p:cNvSpPr txBox="1"/>
          <p:nvPr>
            <p:ph idx="1" type="body"/>
          </p:nvPr>
        </p:nvSpPr>
        <p:spPr>
          <a:xfrm>
            <a:off x="311700" y="1152475"/>
            <a:ext cx="5213700" cy="3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 don’t think this is a death knell for dLLMs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Even if L2R gives us a better loss than some random permutation, that doesn’t mean L2R is the optimal ordering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Especially for a lot of the ParallelBench tasks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Anyway, there’s a tradeoff between performance and speed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Plus, dLLMs are basically only a year old at this point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There are lots of fancy things we’ve yet to try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Edit-diffusion models seem promising imo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30" name="Google Shape;73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700" y="1703756"/>
            <a:ext cx="3398379" cy="231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1700" y="1312900"/>
            <a:ext cx="3475375" cy="498654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80"/>
          <p:cNvSpPr/>
          <p:nvPr/>
        </p:nvSpPr>
        <p:spPr>
          <a:xfrm>
            <a:off x="227900" y="4054200"/>
            <a:ext cx="5244300" cy="7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3" name="Google Shape;733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825" y="115488"/>
            <a:ext cx="695325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80"/>
          <p:cNvSpPr/>
          <p:nvPr/>
        </p:nvSpPr>
        <p:spPr>
          <a:xfrm>
            <a:off x="5524650" y="1236900"/>
            <a:ext cx="3475500" cy="324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40" name="Google Shape;740;p81"/>
          <p:cNvSpPr txBox="1"/>
          <p:nvPr>
            <p:ph idx="1" type="body"/>
          </p:nvPr>
        </p:nvSpPr>
        <p:spPr>
          <a:xfrm>
            <a:off x="311700" y="1152475"/>
            <a:ext cx="5213700" cy="3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 don’t think this is a death knell for dLLMs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Even if L2R gives us a better loss than some random permutation, that doesn’t mean L2R is the optimal ordering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Especially for a lot of the ParallelBench tasks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Anyway, there’s a tradeoff between performance and speed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Plus, dLLMs are basically only a year old at this point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There are lots of fancy things we’ve yet to try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Edit-diffusion models seem promising imo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1" name="Google Shape;74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700" y="1703756"/>
            <a:ext cx="3398379" cy="231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1700" y="1312900"/>
            <a:ext cx="3475375" cy="498654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1"/>
          <p:cNvSpPr/>
          <p:nvPr/>
        </p:nvSpPr>
        <p:spPr>
          <a:xfrm>
            <a:off x="227900" y="4248675"/>
            <a:ext cx="5244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4" name="Google Shape;744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825" y="115488"/>
            <a:ext cx="695325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1"/>
          <p:cNvSpPr/>
          <p:nvPr/>
        </p:nvSpPr>
        <p:spPr>
          <a:xfrm>
            <a:off x="5524650" y="1236900"/>
            <a:ext cx="3475500" cy="324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dLLMs are all the rage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They’re weird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They’re fun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 (seem to) scale OK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They’re better than ARMs in </a:t>
            </a:r>
            <a:r>
              <a:rPr i="1" lang="en">
                <a:solidFill>
                  <a:schemeClr val="dk1"/>
                </a:solidFill>
              </a:rPr>
              <a:t>some</a:t>
            </a:r>
            <a:r>
              <a:rPr lang="en">
                <a:solidFill>
                  <a:schemeClr val="dk1"/>
                </a:solidFill>
              </a:rPr>
              <a:t> tasks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E.g. reversal curse, sudoku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They’re fast!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075" y="123375"/>
            <a:ext cx="2687801" cy="19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 title="animation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000" y="2169075"/>
            <a:ext cx="3789300" cy="20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6050" y="3962727"/>
            <a:ext cx="4857774" cy="10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51" name="Google Shape;751;p82"/>
          <p:cNvSpPr txBox="1"/>
          <p:nvPr>
            <p:ph idx="1" type="body"/>
          </p:nvPr>
        </p:nvSpPr>
        <p:spPr>
          <a:xfrm>
            <a:off x="311700" y="1152475"/>
            <a:ext cx="5213700" cy="3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 don’t think this is a death knell for dLLMs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Even if L2R gives us a better loss than some random permutation, that doesn’t mean L2R is the optimal ordering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Especially for a lot of the ParallelBench tasks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Anyway, there’s a tradeoff between performance and speed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Plus, dLLMs are basically only a year old at this point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There are lots of fancy things we’ve yet to try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Edit-diffusion models seem promising imo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52" name="Google Shape;75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700" y="1703756"/>
            <a:ext cx="3398379" cy="231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1700" y="1312900"/>
            <a:ext cx="3475375" cy="49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825" y="115488"/>
            <a:ext cx="695325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They’re fast in large part because of parallel decoding</a:t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1152475"/>
            <a:ext cx="405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(i.e. because they can sample multiple tokens at a time)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(It’s also pretty common now to do blockwise semi-autoregressive sampling)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Allows for KV-caching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But some recent papers/blogs have questioned the limitations of parallel decoding and dllms in general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6" name="Google Shape;126;p20" title="mercury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575" y="952350"/>
            <a:ext cx="3112498" cy="175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/>
          <p:nvPr/>
        </p:nvSpPr>
        <p:spPr>
          <a:xfrm>
            <a:off x="269625" y="2274000"/>
            <a:ext cx="4055700" cy="247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They’re fast in large part </a:t>
            </a:r>
            <a:r>
              <a:rPr lang="en"/>
              <a:t>because</a:t>
            </a:r>
            <a:r>
              <a:rPr lang="en"/>
              <a:t> of parallel decoding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11700" y="1152475"/>
            <a:ext cx="405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(i.e. because they can sample multiple tokens at a time)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(It’s also pretty common now to do blockwise semi-autoregressive sampling)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Allows for KV-caching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But some recent papers/blogs </a:t>
            </a:r>
            <a:r>
              <a:rPr lang="en">
                <a:solidFill>
                  <a:schemeClr val="dk1"/>
                </a:solidFill>
              </a:rPr>
              <a:t>have</a:t>
            </a:r>
            <a:r>
              <a:rPr lang="en">
                <a:solidFill>
                  <a:schemeClr val="dk1"/>
                </a:solidFill>
              </a:rPr>
              <a:t> questioned the limitations of parallel decoding and dllms in general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4" name="Google Shape;134;p21" title="block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5025" y="2831577"/>
            <a:ext cx="2898000" cy="217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 title="mercury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3575" y="952350"/>
            <a:ext cx="3112498" cy="17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